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62"/>
  </p:notesMasterIdLst>
  <p:sldIdLst>
    <p:sldId id="312" r:id="rId2"/>
    <p:sldId id="791" r:id="rId3"/>
    <p:sldId id="796" r:id="rId4"/>
    <p:sldId id="739" r:id="rId5"/>
    <p:sldId id="726" r:id="rId6"/>
    <p:sldId id="832" r:id="rId7"/>
    <p:sldId id="854" r:id="rId8"/>
    <p:sldId id="563" r:id="rId9"/>
    <p:sldId id="727" r:id="rId10"/>
    <p:sldId id="844" r:id="rId11"/>
    <p:sldId id="847" r:id="rId12"/>
    <p:sldId id="861" r:id="rId13"/>
    <p:sldId id="862" r:id="rId14"/>
    <p:sldId id="885" r:id="rId15"/>
    <p:sldId id="887" r:id="rId16"/>
    <p:sldId id="888" r:id="rId17"/>
    <p:sldId id="889" r:id="rId18"/>
    <p:sldId id="890" r:id="rId19"/>
    <p:sldId id="891" r:id="rId20"/>
    <p:sldId id="892" r:id="rId21"/>
    <p:sldId id="863" r:id="rId22"/>
    <p:sldId id="864" r:id="rId23"/>
    <p:sldId id="865" r:id="rId24"/>
    <p:sldId id="866" r:id="rId25"/>
    <p:sldId id="787" r:id="rId26"/>
    <p:sldId id="839" r:id="rId27"/>
    <p:sldId id="878" r:id="rId28"/>
    <p:sldId id="874" r:id="rId29"/>
    <p:sldId id="875" r:id="rId30"/>
    <p:sldId id="876" r:id="rId31"/>
    <p:sldId id="877" r:id="rId32"/>
    <p:sldId id="848" r:id="rId33"/>
    <p:sldId id="882" r:id="rId34"/>
    <p:sldId id="867" r:id="rId35"/>
    <p:sldId id="868" r:id="rId36"/>
    <p:sldId id="869" r:id="rId37"/>
    <p:sldId id="870" r:id="rId38"/>
    <p:sldId id="871" r:id="rId39"/>
    <p:sldId id="872" r:id="rId40"/>
    <p:sldId id="816" r:id="rId41"/>
    <p:sldId id="797" r:id="rId42"/>
    <p:sldId id="855" r:id="rId43"/>
    <p:sldId id="883" r:id="rId44"/>
    <p:sldId id="858" r:id="rId45"/>
    <p:sldId id="880" r:id="rId46"/>
    <p:sldId id="879" r:id="rId47"/>
    <p:sldId id="853" r:id="rId48"/>
    <p:sldId id="881" r:id="rId49"/>
    <p:sldId id="823" r:id="rId50"/>
    <p:sldId id="818" r:id="rId51"/>
    <p:sldId id="819" r:id="rId52"/>
    <p:sldId id="825" r:id="rId53"/>
    <p:sldId id="894" r:id="rId54"/>
    <p:sldId id="745" r:id="rId55"/>
    <p:sldId id="860" r:id="rId56"/>
    <p:sldId id="826" r:id="rId57"/>
    <p:sldId id="893" r:id="rId58"/>
    <p:sldId id="856" r:id="rId59"/>
    <p:sldId id="543" r:id="rId60"/>
    <p:sldId id="544" r:id="rId6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FF00"/>
    <a:srgbClr val="FFCC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5" autoAdjust="0"/>
    <p:restoredTop sz="94575" autoAdjust="0"/>
  </p:normalViewPr>
  <p:slideViewPr>
    <p:cSldViewPr>
      <p:cViewPr varScale="1">
        <p:scale>
          <a:sx n="84" d="100"/>
          <a:sy n="84" d="100"/>
        </p:scale>
        <p:origin x="-115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727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024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27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727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408697E-69A8-4F0F-9C1F-C7CD211A05A5}" type="slidenum">
              <a:rPr lang="en-US" altLang="zh-CN"/>
              <a:pPr>
                <a:defRPr/>
              </a:pPr>
              <a:t>‹#›</a:t>
            </a:fld>
            <a:endParaRPr lang="en-US" altLang="zh-CN"/>
          </a:p>
        </p:txBody>
      </p:sp>
    </p:spTree>
    <p:extLst>
      <p:ext uri="{BB962C8B-B14F-4D97-AF65-F5344CB8AC3E}">
        <p14:creationId xmlns:p14="http://schemas.microsoft.com/office/powerpoint/2010/main" val="349461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5</a:t>
            </a:fld>
            <a:endParaRPr lang="en-US" altLang="zh-CN"/>
          </a:p>
        </p:txBody>
      </p:sp>
    </p:spTree>
    <p:extLst>
      <p:ext uri="{BB962C8B-B14F-4D97-AF65-F5344CB8AC3E}">
        <p14:creationId xmlns:p14="http://schemas.microsoft.com/office/powerpoint/2010/main" val="138789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9</a:t>
            </a:fld>
            <a:endParaRPr lang="en-US" altLang="zh-CN"/>
          </a:p>
        </p:txBody>
      </p:sp>
    </p:spTree>
    <p:extLst>
      <p:ext uri="{BB962C8B-B14F-4D97-AF65-F5344CB8AC3E}">
        <p14:creationId xmlns:p14="http://schemas.microsoft.com/office/powerpoint/2010/main" val="414572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人类中心主义的消极后果</a:t>
            </a:r>
          </a:p>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25</a:t>
            </a:fld>
            <a:endParaRPr lang="en-US" altLang="zh-CN"/>
          </a:p>
        </p:txBody>
      </p:sp>
    </p:spTree>
    <p:extLst>
      <p:ext uri="{BB962C8B-B14F-4D97-AF65-F5344CB8AC3E}">
        <p14:creationId xmlns:p14="http://schemas.microsoft.com/office/powerpoint/2010/main" val="406626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40</a:t>
            </a:fld>
            <a:endParaRPr lang="en-US" altLang="zh-CN"/>
          </a:p>
        </p:txBody>
      </p:sp>
    </p:spTree>
    <p:extLst>
      <p:ext uri="{BB962C8B-B14F-4D97-AF65-F5344CB8AC3E}">
        <p14:creationId xmlns:p14="http://schemas.microsoft.com/office/powerpoint/2010/main" val="169423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41</a:t>
            </a:fld>
            <a:endParaRPr lang="en-US" altLang="zh-CN"/>
          </a:p>
        </p:txBody>
      </p:sp>
    </p:spTree>
    <p:extLst>
      <p:ext uri="{BB962C8B-B14F-4D97-AF65-F5344CB8AC3E}">
        <p14:creationId xmlns:p14="http://schemas.microsoft.com/office/powerpoint/2010/main" val="426580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42</a:t>
            </a:fld>
            <a:endParaRPr lang="en-US" altLang="zh-CN"/>
          </a:p>
        </p:txBody>
      </p:sp>
    </p:spTree>
    <p:extLst>
      <p:ext uri="{BB962C8B-B14F-4D97-AF65-F5344CB8AC3E}">
        <p14:creationId xmlns:p14="http://schemas.microsoft.com/office/powerpoint/2010/main" val="90012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55</a:t>
            </a:fld>
            <a:endParaRPr lang="en-US" altLang="zh-CN"/>
          </a:p>
        </p:txBody>
      </p:sp>
    </p:spTree>
    <p:extLst>
      <p:ext uri="{BB962C8B-B14F-4D97-AF65-F5344CB8AC3E}">
        <p14:creationId xmlns:p14="http://schemas.microsoft.com/office/powerpoint/2010/main" val="3547964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56</a:t>
            </a:fld>
            <a:endParaRPr lang="en-US" altLang="zh-CN"/>
          </a:p>
        </p:txBody>
      </p:sp>
    </p:spTree>
    <p:extLst>
      <p:ext uri="{BB962C8B-B14F-4D97-AF65-F5344CB8AC3E}">
        <p14:creationId xmlns:p14="http://schemas.microsoft.com/office/powerpoint/2010/main" val="63958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人类必须像崇拜神明一样崇拜大自然，否则必然遭到大自然的加倍的报复。</a:t>
            </a:r>
          </a:p>
          <a:p>
            <a:endParaRPr lang="zh-CN" altLang="en-US" dirty="0"/>
          </a:p>
        </p:txBody>
      </p:sp>
      <p:sp>
        <p:nvSpPr>
          <p:cNvPr id="4" name="灯片编号占位符 3"/>
          <p:cNvSpPr>
            <a:spLocks noGrp="1"/>
          </p:cNvSpPr>
          <p:nvPr>
            <p:ph type="sldNum" sz="quarter" idx="10"/>
          </p:nvPr>
        </p:nvSpPr>
        <p:spPr/>
        <p:txBody>
          <a:bodyPr/>
          <a:lstStyle/>
          <a:p>
            <a:pPr>
              <a:defRPr/>
            </a:pPr>
            <a:fld id="{6408697E-69A8-4F0F-9C1F-C7CD211A05A5}" type="slidenum">
              <a:rPr lang="en-US" altLang="zh-CN" smtClean="0"/>
              <a:pPr>
                <a:defRPr/>
              </a:pPr>
              <a:t>58</a:t>
            </a:fld>
            <a:endParaRPr lang="en-US" altLang="zh-CN"/>
          </a:p>
        </p:txBody>
      </p:sp>
    </p:spTree>
    <p:extLst>
      <p:ext uri="{BB962C8B-B14F-4D97-AF65-F5344CB8AC3E}">
        <p14:creationId xmlns:p14="http://schemas.microsoft.com/office/powerpoint/2010/main" val="3689770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zh-CN" altLang="en-US"/>
              <a:t>单击此处编辑母版标题样式</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770676" y="5357592"/>
            <a:ext cx="1213821" cy="365125"/>
          </a:xfrm>
        </p:spPr>
        <p:txBody>
          <a:bodyPr/>
          <a:lstStyle/>
          <a:p>
            <a:pPr>
              <a:defRPr/>
            </a:pPr>
            <a:endParaRPr lang="en-US" altLang="zh-CN"/>
          </a:p>
        </p:txBody>
      </p:sp>
      <p:sp>
        <p:nvSpPr>
          <p:cNvPr id="5" name="Footer Placeholder 4"/>
          <p:cNvSpPr>
            <a:spLocks noGrp="1"/>
          </p:cNvSpPr>
          <p:nvPr>
            <p:ph type="ftr" sz="quarter" idx="11"/>
          </p:nvPr>
        </p:nvSpPr>
        <p:spPr>
          <a:xfrm>
            <a:off x="1174044" y="5357592"/>
            <a:ext cx="5034845" cy="365125"/>
          </a:xfrm>
        </p:spPr>
        <p:txBody>
          <a:bodyPr/>
          <a:lstStyle/>
          <a:p>
            <a:pPr>
              <a:defRPr/>
            </a:pPr>
            <a:endParaRPr lang="en-US" altLang="zh-CN"/>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pPr>
              <a:defRPr/>
            </a:pPr>
            <a:fld id="{8BA3CEF6-0855-4D85-94C2-9D068B84A60E}" type="slidenum">
              <a:rPr lang="en-US" altLang="zh-CN" smtClean="0"/>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ct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4697CB70-4091-4BB0-B6FE-74D7B56D8711}"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47B3A98D-F6DC-43C8-8D1C-B921A2DA6E0D}" type="slidenum">
              <a:rPr lang="en-US" altLang="zh-CN" smtClean="0"/>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4777710-E8A5-4346-9399-C157D7D4CEAF}"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14F7B9F1-E4C2-4491-B715-2E3CE6754C96}" type="slidenum">
              <a:rPr lang="en-US" altLang="zh-CN" smtClean="0"/>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A0071807-DB99-4EEB-B7BC-8D378CD34E29}" type="slidenum">
              <a:rPr lang="en-US" altLang="zh-CN" smtClean="0"/>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815C3CE4-A8E4-4DBD-9318-A810CF9BC502}" type="slidenum">
              <a:rPr lang="en-US" altLang="zh-CN" smtClean="0"/>
              <a:pPr>
                <a:defRPr/>
              </a:pPr>
              <a:t>‹#›</a:t>
            </a:fld>
            <a:endParaRPr lang="en-US" altLang="zh-CN"/>
          </a:p>
        </p:txBody>
      </p:sp>
      <p:sp>
        <p:nvSpPr>
          <p:cNvPr id="9" name="Content Placeholder 8"/>
          <p:cNvSpPr>
            <a:spLocks noGrp="1"/>
          </p:cNvSpPr>
          <p:nvPr>
            <p:ph sz="quarter" idx="13"/>
          </p:nvPr>
        </p:nvSpPr>
        <p:spPr>
          <a:xfrm>
            <a:off x="1298448" y="2121407"/>
            <a:ext cx="3200400" cy="36027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903EA664-89CF-4534-B5DD-1BCFB345E673}" type="slidenum">
              <a:rPr lang="en-US" altLang="zh-CN" smtClean="0"/>
              <a:pPr>
                <a:defRPr/>
              </a:pPr>
              <a:t>‹#›</a:t>
            </a:fld>
            <a:endParaRPr lang="en-US" altLang="zh-CN"/>
          </a:p>
        </p:txBody>
      </p:sp>
      <p:sp>
        <p:nvSpPr>
          <p:cNvPr id="11" name="Content Placeholder 10"/>
          <p:cNvSpPr>
            <a:spLocks noGrp="1"/>
          </p:cNvSpPr>
          <p:nvPr>
            <p:ph sz="quarter" idx="13"/>
          </p:nvPr>
        </p:nvSpPr>
        <p:spPr>
          <a:xfrm>
            <a:off x="1298448" y="2944368"/>
            <a:ext cx="3227832" cy="27797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5D3D7DFA-E02C-408C-869D-8BD09EDD2993}" type="slidenum">
              <a:rPr lang="en-US" altLang="zh-CN" smtClean="0"/>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A2F1ADBB-1EB6-4A5C-86A3-940310D1DB73}" type="slidenum">
              <a:rPr lang="en-US" altLang="zh-CN" smtClean="0"/>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zh-CN" altLang="en-US"/>
              <a:t>单击此处编辑母版标题样式</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rot="60000">
            <a:off x="6341698" y="5885672"/>
            <a:ext cx="1213821" cy="365125"/>
          </a:xfrm>
        </p:spPr>
        <p:txBody>
          <a:bodyPr/>
          <a:lstStyle/>
          <a:p>
            <a:pPr>
              <a:defRPr/>
            </a:pPr>
            <a:endParaRPr lang="en-US" altLang="zh-CN"/>
          </a:p>
        </p:txBody>
      </p:sp>
      <p:sp>
        <p:nvSpPr>
          <p:cNvPr id="6" name="Footer Placeholder 5"/>
          <p:cNvSpPr>
            <a:spLocks noGrp="1"/>
          </p:cNvSpPr>
          <p:nvPr>
            <p:ph type="ftr" sz="quarter" idx="11"/>
          </p:nvPr>
        </p:nvSpPr>
        <p:spPr>
          <a:xfrm rot="-60000">
            <a:off x="914554" y="5829261"/>
            <a:ext cx="3522607" cy="365125"/>
          </a:xfrm>
        </p:spPr>
        <p:txBody>
          <a:bodyPr/>
          <a:lstStyle/>
          <a:p>
            <a:pPr>
              <a:defRPr/>
            </a:pPr>
            <a:endParaRPr lang="en-US" altLang="zh-CN"/>
          </a:p>
        </p:txBody>
      </p:sp>
      <p:sp>
        <p:nvSpPr>
          <p:cNvPr id="7" name="Slide Number Placeholder 6"/>
          <p:cNvSpPr>
            <a:spLocks noGrp="1"/>
          </p:cNvSpPr>
          <p:nvPr>
            <p:ph type="sldNum" sz="quarter" idx="12"/>
          </p:nvPr>
        </p:nvSpPr>
        <p:spPr>
          <a:xfrm rot="60000">
            <a:off x="7557313" y="5896961"/>
            <a:ext cx="554023" cy="365125"/>
          </a:xfrm>
        </p:spPr>
        <p:txBody>
          <a:bodyPr/>
          <a:lstStyle/>
          <a:p>
            <a:pPr>
              <a:defRPr/>
            </a:pPr>
            <a:fld id="{F36A5A50-CB2B-4F8C-AC64-56ACE62A3AD7}" type="slidenum">
              <a:rPr lang="en-US" altLang="zh-CN" smtClean="0"/>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rot="60000">
            <a:off x="6345936" y="5888737"/>
            <a:ext cx="1213821" cy="365125"/>
          </a:xfrm>
        </p:spPr>
        <p:txBody>
          <a:bodyPr/>
          <a:lstStyle/>
          <a:p>
            <a:pPr>
              <a:defRPr/>
            </a:pPr>
            <a:endParaRPr lang="en-US" altLang="zh-CN"/>
          </a:p>
        </p:txBody>
      </p:sp>
      <p:sp>
        <p:nvSpPr>
          <p:cNvPr id="6" name="Footer Placeholder 5"/>
          <p:cNvSpPr>
            <a:spLocks noGrp="1"/>
          </p:cNvSpPr>
          <p:nvPr>
            <p:ph type="ftr" sz="quarter" idx="11"/>
          </p:nvPr>
        </p:nvSpPr>
        <p:spPr>
          <a:xfrm rot="-60000">
            <a:off x="914569" y="5831037"/>
            <a:ext cx="3319043" cy="365125"/>
          </a:xfrm>
        </p:spPr>
        <p:txBody>
          <a:bodyPr/>
          <a:lstStyle/>
          <a:p>
            <a:pPr>
              <a:defRPr/>
            </a:pPr>
            <a:endParaRPr lang="en-US" altLang="zh-CN"/>
          </a:p>
        </p:txBody>
      </p:sp>
      <p:sp>
        <p:nvSpPr>
          <p:cNvPr id="7" name="Slide Number Placeholder 6"/>
          <p:cNvSpPr>
            <a:spLocks noGrp="1"/>
          </p:cNvSpPr>
          <p:nvPr>
            <p:ph type="sldNum" sz="quarter" idx="12"/>
          </p:nvPr>
        </p:nvSpPr>
        <p:spPr>
          <a:xfrm rot="60000">
            <a:off x="7562089" y="5900026"/>
            <a:ext cx="554023" cy="365125"/>
          </a:xfrm>
        </p:spPr>
        <p:txBody>
          <a:bodyPr/>
          <a:lstStyle/>
          <a:p>
            <a:pPr>
              <a:defRPr/>
            </a:pPr>
            <a:fld id="{277A3104-98BD-49C4-B5AC-9798E3A8ADB1}"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4"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5"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5"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a:defRPr/>
            </a:pPr>
            <a:endParaRPr lang="en-US" altLang="zh-CN"/>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a:defRPr/>
            </a:pPr>
            <a:endParaRPr lang="en-US" altLang="zh-CN"/>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pPr>
              <a:defRPr/>
            </a:pPr>
            <a:fld id="{40DA8682-3A6F-45EE-AAB4-71CCCBAE42F0}"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baidu.com/link?url=Am5NC72X3J9yB5_ZUpIsJQZV3FO9YNOcPDs3vAfmAQ5KfWDeyz7rY8SJkC8F1umijIqk9q-enqggsvHA_Hqpoq"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baike.baidu.com/item/%E7%8E%AF%E5%A2%83%E4%BF%9D%E6%8A%A4%E4%B8%BB%E4%B9%89" TargetMode="Externa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baike.baidu.com/item/%E7%94%9F%E6%80%81%E5%AD%A6%E5%AE%B6"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sz="4800" dirty="0">
                <a:ea typeface="黑体" pitchFamily="49" charset="-122"/>
              </a:rPr>
              <a:t>人与自然的辩证关系</a:t>
            </a: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129" y="2187345"/>
            <a:ext cx="3604855" cy="404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274731"/>
            <a:ext cx="3528392" cy="402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ipe(down)">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088" y="1556792"/>
            <a:ext cx="7121525"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907704" y="836712"/>
            <a:ext cx="4320480" cy="584775"/>
          </a:xfrm>
          <a:prstGeom prst="rect">
            <a:avLst/>
          </a:prstGeom>
        </p:spPr>
        <p:txBody>
          <a:bodyPr wrap="square">
            <a:spAutoFit/>
          </a:bodyPr>
          <a:lstStyle/>
          <a:p>
            <a:r>
              <a:rPr lang="en-US" altLang="zh-CN" sz="3200" b="1" dirty="0">
                <a:latin typeface="华文楷体" pitchFamily="2" charset="-122"/>
                <a:ea typeface="华文楷体" pitchFamily="2" charset="-122"/>
              </a:rPr>
              <a:t>1.1 </a:t>
            </a:r>
            <a:r>
              <a:rPr lang="zh-CN" altLang="en-US" sz="3200" b="1" dirty="0">
                <a:latin typeface="华文楷体" pitchFamily="2" charset="-122"/>
                <a:ea typeface="华文楷体" pitchFamily="2" charset="-122"/>
              </a:rPr>
              <a:t>生态危机的表现</a:t>
            </a:r>
          </a:p>
        </p:txBody>
      </p:sp>
      <p:sp>
        <p:nvSpPr>
          <p:cNvPr id="3" name="灯片编号占位符 2"/>
          <p:cNvSpPr>
            <a:spLocks noGrp="1"/>
          </p:cNvSpPr>
          <p:nvPr>
            <p:ph type="sldNum" sz="quarter" idx="12"/>
          </p:nvPr>
        </p:nvSpPr>
        <p:spPr/>
        <p:txBody>
          <a:bodyPr/>
          <a:lstStyle/>
          <a:p>
            <a:pPr>
              <a:defRPr/>
            </a:pPr>
            <a:fld id="{A2F1ADBB-1EB6-4A5C-86A3-940310D1DB73}" type="slidenum">
              <a:rPr lang="en-US" altLang="zh-CN" smtClean="0"/>
              <a:pPr>
                <a:defRPr/>
              </a:pPr>
              <a:t>10</a:t>
            </a:fld>
            <a:endParaRPr lang="en-US" altLang="zh-CN"/>
          </a:p>
        </p:txBody>
      </p:sp>
    </p:spTree>
    <p:extLst>
      <p:ext uri="{BB962C8B-B14F-4D97-AF65-F5344CB8AC3E}">
        <p14:creationId xmlns:p14="http://schemas.microsoft.com/office/powerpoint/2010/main" val="2196881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62000" y="971550"/>
            <a:ext cx="7620000" cy="4914900"/>
          </a:xfrm>
          <a:prstGeom prst="rect">
            <a:avLst/>
          </a:prstGeom>
        </p:spPr>
      </p:pic>
      <p:sp>
        <p:nvSpPr>
          <p:cNvPr id="2" name="标题 1"/>
          <p:cNvSpPr>
            <a:spLocks noGrp="1"/>
          </p:cNvSpPr>
          <p:nvPr>
            <p:ph type="title"/>
          </p:nvPr>
        </p:nvSpPr>
        <p:spPr>
          <a:xfrm>
            <a:off x="1095023" y="817583"/>
            <a:ext cx="6965245" cy="667201"/>
          </a:xfrm>
        </p:spPr>
        <p:txBody>
          <a:bodyPr>
            <a:normAutofit/>
          </a:bodyPr>
          <a:lstStyle/>
          <a:p>
            <a:r>
              <a:rPr lang="zh-CN" altLang="en-US" sz="3200" b="1" dirty="0">
                <a:latin typeface="华文楷体" pitchFamily="2" charset="-122"/>
                <a:ea typeface="华文楷体" pitchFamily="2" charset="-122"/>
              </a:rPr>
              <a:t>一、人口问题</a:t>
            </a:r>
          </a:p>
        </p:txBody>
      </p:sp>
      <p:pic>
        <p:nvPicPr>
          <p:cNvPr id="155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1643046"/>
            <a:ext cx="5688013" cy="423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7" y="1643046"/>
            <a:ext cx="4810125" cy="439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63688" y="2446674"/>
            <a:ext cx="5338107" cy="314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5185" y="2176445"/>
            <a:ext cx="4286250" cy="316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14F7B9F1-E4C2-4491-B715-2E3CE6754C96}" type="slidenum">
              <a:rPr lang="en-US" altLang="zh-CN" smtClean="0"/>
              <a:pPr>
                <a:defRPr/>
              </a:pPr>
              <a:t>11</a:t>
            </a:fld>
            <a:endParaRPr lang="en-US" altLang="zh-CN"/>
          </a:p>
        </p:txBody>
      </p:sp>
    </p:spTree>
    <p:extLst>
      <p:ext uri="{BB962C8B-B14F-4D97-AF65-F5344CB8AC3E}">
        <p14:creationId xmlns:p14="http://schemas.microsoft.com/office/powerpoint/2010/main" val="425934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650"/>
                                        </p:tgtEl>
                                        <p:attrNameLst>
                                          <p:attrName>style.visibility</p:attrName>
                                        </p:attrNameLst>
                                      </p:cBhvr>
                                      <p:to>
                                        <p:strVal val="visible"/>
                                      </p:to>
                                    </p:set>
                                    <p:animEffect transition="in" filter="fade">
                                      <p:cBhvr>
                                        <p:cTn id="7" dur="500"/>
                                        <p:tgtEl>
                                          <p:spTgt spid="15565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155650"/>
                                        </p:tgtEl>
                                        <p:attrNameLst>
                                          <p:attrName>ppt_w</p:attrName>
                                        </p:attrNameLst>
                                      </p:cBhvr>
                                      <p:tavLst>
                                        <p:tav tm="0">
                                          <p:val>
                                            <p:strVal val="ppt_w"/>
                                          </p:val>
                                        </p:tav>
                                        <p:tav tm="100000">
                                          <p:val>
                                            <p:fltVal val="0"/>
                                          </p:val>
                                        </p:tav>
                                      </p:tavLst>
                                    </p:anim>
                                    <p:anim calcmode="lin" valueType="num">
                                      <p:cBhvr>
                                        <p:cTn id="12" dur="500"/>
                                        <p:tgtEl>
                                          <p:spTgt spid="155650"/>
                                        </p:tgtEl>
                                        <p:attrNameLst>
                                          <p:attrName>ppt_h</p:attrName>
                                        </p:attrNameLst>
                                      </p:cBhvr>
                                      <p:tavLst>
                                        <p:tav tm="0">
                                          <p:val>
                                            <p:strVal val="ppt_h"/>
                                          </p:val>
                                        </p:tav>
                                        <p:tav tm="100000">
                                          <p:val>
                                            <p:fltVal val="0"/>
                                          </p:val>
                                        </p:tav>
                                      </p:tavLst>
                                    </p:anim>
                                    <p:animEffect transition="out" filter="fade">
                                      <p:cBhvr>
                                        <p:cTn id="13" dur="500"/>
                                        <p:tgtEl>
                                          <p:spTgt spid="155650"/>
                                        </p:tgtEl>
                                      </p:cBhvr>
                                    </p:animEffect>
                                    <p:set>
                                      <p:cBhvr>
                                        <p:cTn id="14" dur="1" fill="hold">
                                          <p:stCondLst>
                                            <p:cond delay="499"/>
                                          </p:stCondLst>
                                        </p:cTn>
                                        <p:tgtEl>
                                          <p:spTgt spid="1556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5651"/>
                                        </p:tgtEl>
                                        <p:attrNameLst>
                                          <p:attrName>style.visibility</p:attrName>
                                        </p:attrNameLst>
                                      </p:cBhvr>
                                      <p:to>
                                        <p:strVal val="visible"/>
                                      </p:to>
                                    </p:set>
                                    <p:animEffect transition="in" filter="fade">
                                      <p:cBhvr>
                                        <p:cTn id="19" dur="1000"/>
                                        <p:tgtEl>
                                          <p:spTgt spid="155651"/>
                                        </p:tgtEl>
                                      </p:cBhvr>
                                    </p:animEffect>
                                    <p:anim calcmode="lin" valueType="num">
                                      <p:cBhvr>
                                        <p:cTn id="20" dur="1000" fill="hold"/>
                                        <p:tgtEl>
                                          <p:spTgt spid="155651"/>
                                        </p:tgtEl>
                                        <p:attrNameLst>
                                          <p:attrName>ppt_x</p:attrName>
                                        </p:attrNameLst>
                                      </p:cBhvr>
                                      <p:tavLst>
                                        <p:tav tm="0">
                                          <p:val>
                                            <p:strVal val="#ppt_x"/>
                                          </p:val>
                                        </p:tav>
                                        <p:tav tm="100000">
                                          <p:val>
                                            <p:strVal val="#ppt_x"/>
                                          </p:val>
                                        </p:tav>
                                      </p:tavLst>
                                    </p:anim>
                                    <p:anim calcmode="lin" valueType="num">
                                      <p:cBhvr>
                                        <p:cTn id="21" dur="1000" fill="hold"/>
                                        <p:tgtEl>
                                          <p:spTgt spid="15565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nodeType="clickEffect">
                                  <p:stCondLst>
                                    <p:cond delay="0"/>
                                  </p:stCondLst>
                                  <p:childTnLst>
                                    <p:animEffect transition="out" filter="wheel(1)">
                                      <p:cBhvr>
                                        <p:cTn id="25" dur="2000"/>
                                        <p:tgtEl>
                                          <p:spTgt spid="155651"/>
                                        </p:tgtEl>
                                      </p:cBhvr>
                                    </p:animEffect>
                                    <p:set>
                                      <p:cBhvr>
                                        <p:cTn id="26" dur="1" fill="hold">
                                          <p:stCondLst>
                                            <p:cond delay="1999"/>
                                          </p:stCondLst>
                                        </p:cTn>
                                        <p:tgtEl>
                                          <p:spTgt spid="1556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5655"/>
                                        </p:tgtEl>
                                        <p:attrNameLst>
                                          <p:attrName>style.visibility</p:attrName>
                                        </p:attrNameLst>
                                      </p:cBhvr>
                                      <p:to>
                                        <p:strVal val="visible"/>
                                      </p:to>
                                    </p:set>
                                    <p:animEffect transition="in" filter="wipe(down)">
                                      <p:cBhvr>
                                        <p:cTn id="31" dur="500"/>
                                        <p:tgtEl>
                                          <p:spTgt spid="155655"/>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xit" presetSubtype="1" fill="hold" nodeType="clickEffect">
                                  <p:stCondLst>
                                    <p:cond delay="0"/>
                                  </p:stCondLst>
                                  <p:childTnLst>
                                    <p:animEffect transition="out" filter="wheel(1)">
                                      <p:cBhvr>
                                        <p:cTn id="35" dur="2000"/>
                                        <p:tgtEl>
                                          <p:spTgt spid="155655"/>
                                        </p:tgtEl>
                                      </p:cBhvr>
                                    </p:animEffect>
                                    <p:set>
                                      <p:cBhvr>
                                        <p:cTn id="36" dur="1" fill="hold">
                                          <p:stCondLst>
                                            <p:cond delay="1999"/>
                                          </p:stCondLst>
                                        </p:cTn>
                                        <p:tgtEl>
                                          <p:spTgt spid="15565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55653"/>
                                        </p:tgtEl>
                                        <p:attrNameLst>
                                          <p:attrName>style.visibility</p:attrName>
                                        </p:attrNameLst>
                                      </p:cBhvr>
                                      <p:to>
                                        <p:strVal val="visible"/>
                                      </p:to>
                                    </p:set>
                                    <p:animEffect transition="in" filter="wipe(down)">
                                      <p:cBhvr>
                                        <p:cTn id="41" dur="500"/>
                                        <p:tgtEl>
                                          <p:spTgt spid="155653"/>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xit" presetSubtype="32" fill="hold" nodeType="clickEffect">
                                  <p:stCondLst>
                                    <p:cond delay="0"/>
                                  </p:stCondLst>
                                  <p:childTnLst>
                                    <p:animEffect transition="out" filter="circle(out)">
                                      <p:cBhvr>
                                        <p:cTn id="45" dur="2000"/>
                                        <p:tgtEl>
                                          <p:spTgt spid="155653"/>
                                        </p:tgtEl>
                                      </p:cBhvr>
                                    </p:animEffect>
                                    <p:set>
                                      <p:cBhvr>
                                        <p:cTn id="46" dur="1" fill="hold">
                                          <p:stCondLst>
                                            <p:cond delay="1999"/>
                                          </p:stCondLst>
                                        </p:cTn>
                                        <p:tgtEl>
                                          <p:spTgt spid="15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1547664" y="822325"/>
            <a:ext cx="3262313" cy="708025"/>
          </a:xfrm>
        </p:spPr>
        <p:txBody>
          <a:bodyPr wrap="none" rtlCol="0">
            <a:spAutoFit/>
          </a:bodyPr>
          <a:lstStyle/>
          <a:p>
            <a:pPr algn="l" eaLnBrk="1" fontAlgn="auto" hangingPunct="1">
              <a:spcAft>
                <a:spcPts val="0"/>
              </a:spcAft>
              <a:defRPr/>
            </a:pPr>
            <a:r>
              <a:rPr lang="zh-CN" altLang="en-US" sz="4000" dirty="0">
                <a:solidFill>
                  <a:srgbClr val="FFCC00"/>
                </a:solidFill>
                <a:effectLst>
                  <a:outerShdw blurRad="38100" dist="38100" dir="2700000" algn="tl">
                    <a:srgbClr val="000000"/>
                  </a:outerShdw>
                </a:effectLst>
              </a:rPr>
              <a:t>人口增长年表</a:t>
            </a:r>
          </a:p>
        </p:txBody>
      </p:sp>
      <p:sp>
        <p:nvSpPr>
          <p:cNvPr id="468995" name="Rectangle 3"/>
          <p:cNvSpPr>
            <a:spLocks noGrp="1" noChangeArrowheads="1"/>
          </p:cNvSpPr>
          <p:nvPr>
            <p:ph type="body" sz="half" idx="1"/>
          </p:nvPr>
        </p:nvSpPr>
        <p:spPr>
          <a:xfrm>
            <a:off x="611188" y="1268413"/>
            <a:ext cx="8015287" cy="523875"/>
          </a:xfrm>
        </p:spPr>
        <p:txBody>
          <a:bodyPr rtlCol="0">
            <a:spAutoFit/>
          </a:bodyPr>
          <a:lstStyle/>
          <a:p>
            <a:pPr marL="0" indent="0" algn="just" eaLnBrk="1" fontAlgn="auto" hangingPunct="1">
              <a:lnSpc>
                <a:spcPct val="130000"/>
              </a:lnSpc>
              <a:spcBef>
                <a:spcPct val="50000"/>
              </a:spcBef>
              <a:spcAft>
                <a:spcPts val="0"/>
              </a:spcAft>
              <a:buFontTx/>
              <a:buNone/>
              <a:defRPr/>
            </a:pPr>
            <a:r>
              <a:rPr lang="en-US" altLang="zh-CN" b="1" dirty="0">
                <a:effectLst>
                  <a:outerShdw blurRad="38100" dist="38100" dir="2700000" algn="tl">
                    <a:srgbClr val="000000"/>
                  </a:outerShdw>
                </a:effectLst>
              </a:rPr>
              <a:t>       </a:t>
            </a:r>
            <a:endParaRPr lang="zh-CN" altLang="en-US" b="1" dirty="0">
              <a:effectLst>
                <a:outerShdw blurRad="38100" dist="38100" dir="2700000" algn="tl">
                  <a:srgbClr val="000000"/>
                </a:outerShdw>
              </a:effectLst>
            </a:endParaRPr>
          </a:p>
        </p:txBody>
      </p:sp>
      <p:graphicFrame>
        <p:nvGraphicFramePr>
          <p:cNvPr id="468997" name="Group 5"/>
          <p:cNvGraphicFramePr>
            <a:graphicFrameLocks noGrp="1"/>
          </p:cNvGraphicFramePr>
          <p:nvPr>
            <p:ph sz="half" idx="2"/>
          </p:nvPr>
        </p:nvGraphicFramePr>
        <p:xfrm>
          <a:off x="1285875" y="2143125"/>
          <a:ext cx="6624637" cy="3170240"/>
        </p:xfrm>
        <a:graphic>
          <a:graphicData uri="http://schemas.openxmlformats.org/drawingml/2006/table">
            <a:tbl>
              <a:tblPr/>
              <a:tblGrid>
                <a:gridCol w="2303462">
                  <a:extLst>
                    <a:ext uri="{9D8B030D-6E8A-4147-A177-3AD203B41FA5}">
                      <a16:colId xmlns="" xmlns:a16="http://schemas.microsoft.com/office/drawing/2014/main" val="20000"/>
                    </a:ext>
                  </a:extLst>
                </a:gridCol>
                <a:gridCol w="2173288">
                  <a:extLst>
                    <a:ext uri="{9D8B030D-6E8A-4147-A177-3AD203B41FA5}">
                      <a16:colId xmlns="" xmlns:a16="http://schemas.microsoft.com/office/drawing/2014/main" val="20001"/>
                    </a:ext>
                  </a:extLst>
                </a:gridCol>
                <a:gridCol w="2147887">
                  <a:extLst>
                    <a:ext uri="{9D8B030D-6E8A-4147-A177-3AD203B41FA5}">
                      <a16:colId xmlns="" xmlns:a16="http://schemas.microsoft.com/office/drawing/2014/main" val="20002"/>
                    </a:ext>
                  </a:extLst>
                </a:gridCol>
              </a:tblGrid>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起止年份</a:t>
                      </a:r>
                      <a:endParaRPr kumimoji="1" lang="zh-CN" altLang="en-US"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人口总数（亿）</a:t>
                      </a:r>
                      <a:endParaRPr kumimoji="1" lang="zh-CN" altLang="en-US"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历  时（年）</a:t>
                      </a:r>
                      <a:endParaRPr kumimoji="1" lang="zh-CN" altLang="en-US"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公元初年</a:t>
                      </a:r>
                      <a:endParaRPr kumimoji="1" lang="zh-CN" altLang="en-US"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2.3</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300</a:t>
                      </a: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多万</a:t>
                      </a:r>
                      <a:endParaRPr kumimoji="1" lang="zh-CN" altLang="en-US"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公元初年</a:t>
                      </a: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——1830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10</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1830</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1830——1930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20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100</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1930——1960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30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30</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1960——1974</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40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14</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1974——1987</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50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13</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9628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1987——1999</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60</a:t>
                      </a:r>
                      <a:endParaRPr kumimoji="1" lang="en-US" altLang="zh-CN" sz="36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       12</a:t>
                      </a:r>
                      <a:endParaRPr kumimoji="1" lang="en-US" altLang="zh-CN" sz="36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Tree>
  </p:cSld>
  <p:clrMapOvr>
    <a:masterClrMapping/>
  </p:clrMapOvr>
  <p:transition spd="slow">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a:t>①人口数量问题</a:t>
            </a:r>
          </a:p>
        </p:txBody>
      </p:sp>
      <p:sp>
        <p:nvSpPr>
          <p:cNvPr id="31747" name="文本占位符 2"/>
          <p:cNvSpPr>
            <a:spLocks noGrp="1"/>
          </p:cNvSpPr>
          <p:nvPr>
            <p:ph type="body" sz="half" idx="1"/>
          </p:nvPr>
        </p:nvSpPr>
        <p:spPr>
          <a:xfrm>
            <a:off x="889057" y="1806622"/>
            <a:ext cx="3642976" cy="4114800"/>
          </a:xfrm>
        </p:spPr>
        <p:txBody>
          <a:bodyPr>
            <a:normAutofit/>
          </a:bodyPr>
          <a:lstStyle/>
          <a:p>
            <a:pPr>
              <a:lnSpc>
                <a:spcPct val="90000"/>
              </a:lnSpc>
              <a:defRPr/>
            </a:pPr>
            <a:r>
              <a:rPr lang="zh-CN" altLang="en-US" sz="2000" dirty="0"/>
              <a:t>马尔萨斯在其</a:t>
            </a:r>
            <a:r>
              <a:rPr lang="en-US" altLang="zh-CN" sz="2000" dirty="0"/>
              <a:t>《</a:t>
            </a:r>
            <a:r>
              <a:rPr lang="zh-CN" altLang="en-US" sz="2000" dirty="0"/>
              <a:t>人口论</a:t>
            </a:r>
            <a:r>
              <a:rPr lang="en-US" altLang="zh-CN" sz="2000" dirty="0"/>
              <a:t>》</a:t>
            </a:r>
            <a:r>
              <a:rPr lang="zh-CN" altLang="en-US" sz="2000" dirty="0"/>
              <a:t>中曾经提出</a:t>
            </a:r>
            <a:r>
              <a:rPr lang="zh-CN" altLang="en-US" sz="2000" b="1" dirty="0">
                <a:solidFill>
                  <a:srgbClr val="000000"/>
                </a:solidFill>
                <a:effectLst>
                  <a:outerShdw blurRad="38100" dist="38100" dir="2700000" algn="tl">
                    <a:srgbClr val="FFFFFF"/>
                  </a:outerShdw>
                </a:effectLst>
              </a:rPr>
              <a:t>人口</a:t>
            </a:r>
            <a:r>
              <a:rPr lang="zh-CN" altLang="en-US" sz="2000" dirty="0"/>
              <a:t>每隔若干代而倍增的规律：即在无外力影响的条件下，一个封闭</a:t>
            </a:r>
            <a:r>
              <a:rPr lang="zh-CN" altLang="en-US" sz="2000" b="1" dirty="0"/>
              <a:t>人口</a:t>
            </a:r>
            <a:r>
              <a:rPr lang="zh-CN" altLang="en-US" sz="2000" dirty="0"/>
              <a:t>的自然增长律大约为每隔</a:t>
            </a:r>
            <a:r>
              <a:rPr lang="en-US" altLang="zh-CN" sz="2000" dirty="0"/>
              <a:t>20</a:t>
            </a:r>
            <a:r>
              <a:rPr lang="zh-CN" altLang="en-US" sz="2000" dirty="0"/>
              <a:t>年递增</a:t>
            </a:r>
            <a:r>
              <a:rPr lang="en-US" altLang="zh-CN" sz="2000" dirty="0"/>
              <a:t>1</a:t>
            </a:r>
            <a:r>
              <a:rPr lang="zh-CN" altLang="en-US" sz="2000" dirty="0"/>
              <a:t>倍。</a:t>
            </a:r>
          </a:p>
          <a:p>
            <a:pPr>
              <a:lnSpc>
                <a:spcPct val="90000"/>
              </a:lnSpc>
              <a:defRPr/>
            </a:pPr>
            <a:r>
              <a:rPr lang="zh-CN" altLang="en-US" sz="2000" dirty="0"/>
              <a:t>韩非就曾指出：人有五子，子又有五子；则大父（即爷辈）未死，而有二十五孙。</a:t>
            </a:r>
          </a:p>
          <a:p>
            <a:pPr>
              <a:lnSpc>
                <a:spcPct val="90000"/>
              </a:lnSpc>
              <a:defRPr/>
            </a:pPr>
            <a:r>
              <a:rPr lang="zh-CN" altLang="en-US" sz="2000" dirty="0"/>
              <a:t>清代龚自珍、魏源等均曾指出：生人之率，大抵</a:t>
            </a:r>
            <a:r>
              <a:rPr lang="en-US" altLang="zh-CN" sz="2000" dirty="0"/>
              <a:t>30</a:t>
            </a:r>
            <a:r>
              <a:rPr lang="zh-CN" altLang="en-US" sz="2000" dirty="0"/>
              <a:t>年而加 </a:t>
            </a:r>
            <a:r>
              <a:rPr lang="en-US" altLang="zh-CN" sz="2000" dirty="0"/>
              <a:t>1</a:t>
            </a:r>
            <a:r>
              <a:rPr lang="zh-CN" altLang="en-US" sz="2000" dirty="0"/>
              <a:t>倍。非有大兵革，则不得减。</a:t>
            </a:r>
          </a:p>
          <a:p>
            <a:pPr eaLnBrk="1" hangingPunct="1"/>
            <a:endParaRPr lang="zh-CN" altLang="en-US" sz="2000" dirty="0"/>
          </a:p>
        </p:txBody>
      </p:sp>
      <p:sp>
        <p:nvSpPr>
          <p:cNvPr id="31748" name="内容占位符 3"/>
          <p:cNvSpPr>
            <a:spLocks noGrp="1"/>
          </p:cNvSpPr>
          <p:nvPr>
            <p:ph sz="half" idx="2"/>
          </p:nvPr>
        </p:nvSpPr>
        <p:spPr>
          <a:xfrm>
            <a:off x="4775257" y="1707180"/>
            <a:ext cx="3439719" cy="4035152"/>
          </a:xfrm>
        </p:spPr>
        <p:txBody>
          <a:bodyPr>
            <a:normAutofit fontScale="92500" lnSpcReduction="20000"/>
          </a:bodyPr>
          <a:lstStyle/>
          <a:p>
            <a:pPr eaLnBrk="1" hangingPunct="1"/>
            <a:r>
              <a:rPr lang="en-US" altLang="zh-CN" sz="2000" dirty="0" smtClean="0"/>
              <a:t>2017</a:t>
            </a:r>
            <a:r>
              <a:rPr lang="zh-CN" altLang="en-US" sz="2000" dirty="0" smtClean="0"/>
              <a:t>世界人口：</a:t>
            </a:r>
            <a:endParaRPr lang="en-US" altLang="zh-CN" sz="2000" dirty="0"/>
          </a:p>
          <a:p>
            <a:r>
              <a:rPr lang="en-US" altLang="zh-CN" sz="2000" b="1" dirty="0" smtClean="0"/>
              <a:t>1 </a:t>
            </a:r>
            <a:r>
              <a:rPr lang="zh-CN" altLang="en-US" sz="2000" b="1" dirty="0"/>
              <a:t>中国 </a:t>
            </a:r>
            <a:r>
              <a:rPr lang="en-US" altLang="zh-CN" sz="2000" b="1" dirty="0"/>
              <a:t>1,405,372,834 18.82%</a:t>
            </a:r>
            <a:endParaRPr lang="zh-CN" altLang="en-US" sz="2000" dirty="0"/>
          </a:p>
          <a:p>
            <a:r>
              <a:rPr lang="en-US" altLang="zh-CN" sz="2000" b="1" dirty="0" smtClean="0"/>
              <a:t>2 </a:t>
            </a:r>
            <a:r>
              <a:rPr lang="zh-CN" altLang="en-US" sz="2000" b="1" dirty="0"/>
              <a:t>印度 </a:t>
            </a:r>
            <a:r>
              <a:rPr lang="en-US" altLang="zh-CN" sz="2000" b="1" dirty="0"/>
              <a:t>1,304,200,000 17.86%</a:t>
            </a:r>
            <a:endParaRPr lang="zh-CN" altLang="en-US" sz="2000" dirty="0"/>
          </a:p>
          <a:p>
            <a:r>
              <a:rPr lang="en-US" altLang="zh-CN" sz="2000" b="1" dirty="0" smtClean="0"/>
              <a:t>3 </a:t>
            </a:r>
            <a:r>
              <a:rPr lang="zh-CN" altLang="en-US" sz="2000" b="1" dirty="0"/>
              <a:t>美国 </a:t>
            </a:r>
            <a:r>
              <a:rPr lang="en-US" altLang="zh-CN" sz="2000" b="1" dirty="0"/>
              <a:t>322,760,000 4.42%</a:t>
            </a:r>
            <a:endParaRPr lang="zh-CN" altLang="en-US" sz="2000" dirty="0"/>
          </a:p>
          <a:p>
            <a:r>
              <a:rPr lang="en-US" altLang="zh-CN" sz="2000" b="1" dirty="0" smtClean="0"/>
              <a:t>4 </a:t>
            </a:r>
            <a:r>
              <a:rPr lang="zh-CN" altLang="en-US" sz="2000" b="1" dirty="0"/>
              <a:t>印尼 </a:t>
            </a:r>
            <a:r>
              <a:rPr lang="en-US" altLang="zh-CN" sz="2000" b="1" dirty="0"/>
              <a:t>257,740,000 3.53%</a:t>
            </a:r>
            <a:endParaRPr lang="zh-CN" altLang="en-US" sz="2000" dirty="0"/>
          </a:p>
          <a:p>
            <a:r>
              <a:rPr lang="en-US" altLang="zh-CN" sz="2000" b="1" dirty="0" smtClean="0"/>
              <a:t>5 </a:t>
            </a:r>
            <a:r>
              <a:rPr lang="zh-CN" altLang="en-US" sz="2000" b="1" dirty="0"/>
              <a:t>巴西 </a:t>
            </a:r>
            <a:r>
              <a:rPr lang="en-US" altLang="zh-CN" sz="2000" b="1" dirty="0"/>
              <a:t>205,290,000 2.81%</a:t>
            </a:r>
            <a:endParaRPr lang="zh-CN" altLang="en-US" sz="2000" dirty="0"/>
          </a:p>
          <a:p>
            <a:r>
              <a:rPr lang="en-US" altLang="zh-CN" sz="2000" b="1" dirty="0" smtClean="0"/>
              <a:t>6 </a:t>
            </a:r>
            <a:r>
              <a:rPr lang="zh-CN" altLang="en-US" sz="2000" b="1" dirty="0"/>
              <a:t>巴基斯坦 </a:t>
            </a:r>
            <a:r>
              <a:rPr lang="en-US" altLang="zh-CN" sz="2000" b="1" dirty="0"/>
              <a:t>192,400,000 2.64%</a:t>
            </a:r>
            <a:endParaRPr lang="zh-CN" altLang="en-US" sz="2000" dirty="0"/>
          </a:p>
          <a:p>
            <a:r>
              <a:rPr lang="en-US" altLang="zh-CN" sz="2000" b="1" dirty="0" smtClean="0"/>
              <a:t>7 </a:t>
            </a:r>
            <a:r>
              <a:rPr lang="zh-CN" altLang="en-US" sz="2000" b="1" dirty="0"/>
              <a:t>尼日利亚 </a:t>
            </a:r>
            <a:r>
              <a:rPr lang="en-US" altLang="zh-CN" sz="2000" b="1" dirty="0"/>
              <a:t>182,310,000 2.50%</a:t>
            </a:r>
            <a:endParaRPr lang="zh-CN" altLang="en-US" sz="2000" dirty="0"/>
          </a:p>
          <a:p>
            <a:r>
              <a:rPr lang="en-US" altLang="zh-CN" sz="2000" b="1" dirty="0" smtClean="0"/>
              <a:t>8 </a:t>
            </a:r>
            <a:r>
              <a:rPr lang="zh-CN" altLang="en-US" sz="2000" b="1" dirty="0"/>
              <a:t>孟加拉国 </a:t>
            </a:r>
            <a:r>
              <a:rPr lang="en-US" altLang="zh-CN" sz="2000" b="1" dirty="0"/>
              <a:t>164,620,000 2.25%</a:t>
            </a:r>
            <a:endParaRPr lang="zh-CN" altLang="en-US" sz="2000" dirty="0"/>
          </a:p>
          <a:p>
            <a:r>
              <a:rPr lang="en-US" altLang="zh-CN" sz="2000" b="1" dirty="0" smtClean="0"/>
              <a:t>9 </a:t>
            </a:r>
            <a:r>
              <a:rPr lang="zh-CN" altLang="en-US" sz="2000" b="1" dirty="0"/>
              <a:t>俄罗斯 </a:t>
            </a:r>
            <a:r>
              <a:rPr lang="en-US" altLang="zh-CN" sz="2000" b="1" dirty="0"/>
              <a:t>146,350,000 2%</a:t>
            </a:r>
            <a:endParaRPr lang="zh-CN" altLang="en-US" sz="2000" dirty="0"/>
          </a:p>
          <a:p>
            <a:r>
              <a:rPr lang="en-US" altLang="zh-CN" sz="2000" b="1" dirty="0" smtClean="0"/>
              <a:t>10 </a:t>
            </a:r>
            <a:r>
              <a:rPr lang="zh-CN" altLang="en-US" sz="2000" b="1" dirty="0"/>
              <a:t>日本 </a:t>
            </a:r>
            <a:r>
              <a:rPr lang="en-US" altLang="zh-CN" sz="2000" b="1" dirty="0"/>
              <a:t>126,820,000 1.73%</a:t>
            </a:r>
            <a:endParaRPr lang="zh-CN" altLang="en-US" sz="2000" dirty="0"/>
          </a:p>
        </p:txBody>
      </p:sp>
      <p:sp>
        <p:nvSpPr>
          <p:cNvPr id="31749" name="矩形 4"/>
          <p:cNvSpPr>
            <a:spLocks noChangeArrowheads="1"/>
          </p:cNvSpPr>
          <p:nvPr/>
        </p:nvSpPr>
        <p:spPr bwMode="auto">
          <a:xfrm>
            <a:off x="1259632" y="5715000"/>
            <a:ext cx="6840759" cy="369332"/>
          </a:xfrm>
          <a:prstGeom prst="rect">
            <a:avLst/>
          </a:prstGeom>
          <a:noFill/>
          <a:ln w="9525">
            <a:noFill/>
            <a:miter lim="800000"/>
            <a:headEnd/>
            <a:tailEnd/>
          </a:ln>
        </p:spPr>
        <p:txBody>
          <a:bodyPr wrap="square">
            <a:spAutoFit/>
          </a:bodyPr>
          <a:lstStyle/>
          <a:p>
            <a:pPr lvl="1">
              <a:lnSpc>
                <a:spcPct val="90000"/>
              </a:lnSpc>
            </a:pPr>
            <a:r>
              <a:rPr lang="zh-CN" altLang="en-US" sz="2000" dirty="0">
                <a:solidFill>
                  <a:srgbClr val="FF0000"/>
                </a:solidFill>
              </a:rPr>
              <a:t>人口压力→生态压力→经济压力→社会压力→政治压力</a:t>
            </a:r>
            <a:endParaRPr lang="en-US" altLang="zh-CN" sz="2000" dirty="0">
              <a:solidFill>
                <a:srgbClr val="FF0000"/>
              </a:solidFill>
            </a:endParaRPr>
          </a:p>
        </p:txBody>
      </p:sp>
      <p:pic>
        <p:nvPicPr>
          <p:cNvPr id="2" name="图片 1"/>
          <p:cNvPicPr>
            <a:picLocks noChangeAspect="1"/>
          </p:cNvPicPr>
          <p:nvPr/>
        </p:nvPicPr>
        <p:blipFill>
          <a:blip r:embed="rId2"/>
          <a:stretch>
            <a:fillRect/>
          </a:stretch>
        </p:blipFill>
        <p:spPr>
          <a:xfrm>
            <a:off x="0" y="0"/>
            <a:ext cx="9144000" cy="6858000"/>
          </a:xfrm>
          <a:prstGeom prst="rect">
            <a:avLst/>
          </a:prstGeom>
        </p:spPr>
      </p:pic>
      <p:pic>
        <p:nvPicPr>
          <p:cNvPr id="3" name="图片 2"/>
          <p:cNvPicPr>
            <a:picLocks noChangeAspect="1"/>
          </p:cNvPicPr>
          <p:nvPr/>
        </p:nvPicPr>
        <p:blipFill>
          <a:blip r:embed="rId3"/>
          <a:stretch>
            <a:fillRect/>
          </a:stretch>
        </p:blipFill>
        <p:spPr>
          <a:xfrm>
            <a:off x="152400" y="15240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r>
              <a:rPr lang="en-US" altLang="zh-CN" sz="1200" smtClean="0"/>
              <a:t>武际可:科技史选讲之八</a:t>
            </a:r>
          </a:p>
        </p:txBody>
      </p:sp>
      <p:sp>
        <p:nvSpPr>
          <p:cNvPr id="399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fld id="{07BDAD6A-5972-4968-BF92-36934052B4A2}" type="slidenum">
              <a:rPr lang="en-US" altLang="zh-CN" sz="1200"/>
              <a:pPr>
                <a:spcBef>
                  <a:spcPct val="0"/>
                </a:spcBef>
                <a:buClrTx/>
                <a:buFontTx/>
                <a:buNone/>
              </a:pPr>
              <a:t>14</a:t>
            </a:fld>
            <a:endParaRPr lang="en-US" altLang="zh-CN" sz="1200"/>
          </a:p>
        </p:txBody>
      </p:sp>
      <p:pic>
        <p:nvPicPr>
          <p:cNvPr id="39941" name="Picture 4" descr="C:\My Documents\图画\力学家照片\Malthu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 y="493712"/>
            <a:ext cx="4770438" cy="636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a:xfrm>
            <a:off x="-93262" y="0"/>
            <a:ext cx="4665261" cy="930424"/>
          </a:xfrm>
        </p:spPr>
        <p:txBody>
          <a:bodyPr>
            <a:normAutofit/>
          </a:bodyPr>
          <a:lstStyle/>
          <a:p>
            <a:pPr>
              <a:defRPr/>
            </a:pPr>
            <a:r>
              <a:rPr lang="zh-CN" altLang="en-US" sz="2000" dirty="0">
                <a:ea typeface="华文楷体" pitchFamily="2" charset="-122"/>
              </a:rPr>
              <a:t>马尔萨斯</a:t>
            </a:r>
            <a:r>
              <a:rPr lang="en-US" altLang="zh-CN" sz="2000" dirty="0">
                <a:ea typeface="华文楷体" pitchFamily="2" charset="-122"/>
              </a:rPr>
              <a:t>Robert Malthus</a:t>
            </a:r>
            <a:br>
              <a:rPr lang="en-US" altLang="zh-CN" sz="2000" dirty="0">
                <a:ea typeface="华文楷体" pitchFamily="2" charset="-122"/>
              </a:rPr>
            </a:br>
            <a:r>
              <a:rPr lang="en-US" altLang="zh-CN" sz="2000" dirty="0">
                <a:ea typeface="华文楷体" pitchFamily="2" charset="-122"/>
              </a:rPr>
              <a:t>1766-1834</a:t>
            </a:r>
          </a:p>
        </p:txBody>
      </p:sp>
      <p:pic>
        <p:nvPicPr>
          <p:cNvPr id="2" name="图片 1"/>
          <p:cNvPicPr>
            <a:picLocks noChangeAspect="1"/>
          </p:cNvPicPr>
          <p:nvPr/>
        </p:nvPicPr>
        <p:blipFill>
          <a:blip r:embed="rId3"/>
          <a:stretch>
            <a:fillRect/>
          </a:stretch>
        </p:blipFill>
        <p:spPr>
          <a:xfrm>
            <a:off x="4925563" y="687401"/>
            <a:ext cx="4273666" cy="5486876"/>
          </a:xfrm>
          <a:prstGeom prst="rect">
            <a:avLst/>
          </a:prstGeom>
        </p:spPr>
      </p:pic>
    </p:spTree>
    <p:extLst>
      <p:ext uri="{BB962C8B-B14F-4D97-AF65-F5344CB8AC3E}">
        <p14:creationId xmlns:p14="http://schemas.microsoft.com/office/powerpoint/2010/main" val="39720808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95023" y="817583"/>
            <a:ext cx="6965245" cy="523185"/>
          </a:xfrm>
        </p:spPr>
        <p:txBody>
          <a:bodyPr>
            <a:normAutofit fontScale="90000"/>
          </a:bodyPr>
          <a:lstStyle/>
          <a:p>
            <a:pPr eaLnBrk="1" hangingPunct="1">
              <a:defRPr/>
            </a:pPr>
            <a:r>
              <a:rPr lang="zh-CN" altLang="en-US" dirty="0"/>
              <a:t>马尔萨斯的人口理论</a:t>
            </a:r>
          </a:p>
        </p:txBody>
      </p:sp>
      <p:sp>
        <p:nvSpPr>
          <p:cNvPr id="7171" name="Rectangle 3"/>
          <p:cNvSpPr>
            <a:spLocks noGrp="1" noChangeArrowheads="1"/>
          </p:cNvSpPr>
          <p:nvPr>
            <p:ph type="body" idx="1"/>
          </p:nvPr>
        </p:nvSpPr>
        <p:spPr>
          <a:xfrm>
            <a:off x="683569" y="1556792"/>
            <a:ext cx="7848872" cy="4876801"/>
          </a:xfrm>
        </p:spPr>
        <p:txBody>
          <a:bodyPr/>
          <a:lstStyle/>
          <a:p>
            <a:pPr eaLnBrk="1" hangingPunct="1">
              <a:lnSpc>
                <a:spcPct val="80000"/>
              </a:lnSpc>
              <a:buFontTx/>
              <a:buNone/>
              <a:defRPr/>
            </a:pPr>
            <a:r>
              <a:rPr lang="zh-CN" altLang="en-US" sz="2400" dirty="0" smtClean="0">
                <a:solidFill>
                  <a:srgbClr val="00CC00"/>
                </a:solidFill>
              </a:rPr>
              <a:t>马尔萨斯的</a:t>
            </a:r>
            <a:r>
              <a:rPr lang="zh-CN" altLang="en-US" sz="2400" dirty="0">
                <a:solidFill>
                  <a:srgbClr val="00CC00"/>
                </a:solidFill>
              </a:rPr>
              <a:t>人口论，有三个主要的观点</a:t>
            </a:r>
            <a:r>
              <a:rPr lang="en-US" altLang="zh-CN" sz="2400" dirty="0">
                <a:solidFill>
                  <a:srgbClr val="00CC00"/>
                </a:solidFill>
              </a:rPr>
              <a:t>:</a:t>
            </a:r>
            <a:r>
              <a:rPr lang="en-US" altLang="zh-CN" sz="2400" dirty="0"/>
              <a:t> </a:t>
            </a:r>
          </a:p>
          <a:p>
            <a:pPr eaLnBrk="1" hangingPunct="1">
              <a:lnSpc>
                <a:spcPct val="80000"/>
              </a:lnSpc>
              <a:defRPr/>
            </a:pPr>
            <a:r>
              <a:rPr lang="en-US" altLang="zh-CN" sz="2400" dirty="0"/>
              <a:t>“</a:t>
            </a:r>
            <a:r>
              <a:rPr lang="zh-CN" altLang="en-US" sz="2400" dirty="0"/>
              <a:t>两个公理”：第一是“食物是人类生活所必需的”；第二是“两性间的情欲是必然的，在将来也是如此”。</a:t>
            </a:r>
          </a:p>
          <a:p>
            <a:pPr eaLnBrk="1" hangingPunct="1">
              <a:lnSpc>
                <a:spcPct val="80000"/>
              </a:lnSpc>
              <a:defRPr/>
            </a:pPr>
            <a:r>
              <a:rPr lang="zh-CN" altLang="en-US" sz="2400" dirty="0"/>
              <a:t>“两个级数”：“人口在没有阻碍的条件下是以几何级数增加，而生活资料只能以算术级数增加。稍微熟悉数量的人就会知道，前一量比后一量要大得多”；“根据自然规律，食物是生活所必需，这两个不相等的量就必须保持平衡”。</a:t>
            </a:r>
          </a:p>
          <a:p>
            <a:pPr eaLnBrk="1" hangingPunct="1">
              <a:lnSpc>
                <a:spcPct val="80000"/>
              </a:lnSpc>
              <a:defRPr/>
            </a:pPr>
            <a:r>
              <a:rPr lang="zh-CN" altLang="en-US" sz="2400" dirty="0"/>
              <a:t>“两种抑制”：当人口增长超过生活资料增长，二者出现不平衡时，自然规律就强使二者恢复平衡。恢复平衡的手段，一种是战争、灾荒、瘟疫等，对此，马尔萨斯称其为“积极抑制”；另一种是要那些无力赡养子女的人不要结婚，马氏称其为“道德抑制”。</a:t>
            </a:r>
          </a:p>
        </p:txBody>
      </p:sp>
    </p:spTree>
    <p:extLst>
      <p:ext uri="{BB962C8B-B14F-4D97-AF65-F5344CB8AC3E}">
        <p14:creationId xmlns:p14="http://schemas.microsoft.com/office/powerpoint/2010/main" val="476587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r>
              <a:rPr lang="en-US" altLang="zh-CN" sz="1200" smtClean="0"/>
              <a:t>武际可:科技史选讲之八</a:t>
            </a:r>
          </a:p>
        </p:txBody>
      </p:sp>
      <p:sp>
        <p:nvSpPr>
          <p:cNvPr id="430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fld id="{38553459-78EC-406E-93F9-880271FB8D1B}" type="slidenum">
              <a:rPr lang="en-US" altLang="zh-CN" sz="1200"/>
              <a:pPr>
                <a:spcBef>
                  <a:spcPct val="0"/>
                </a:spcBef>
                <a:buClrTx/>
                <a:buFontTx/>
                <a:buNone/>
              </a:pPr>
              <a:t>16</a:t>
            </a:fld>
            <a:endParaRPr lang="en-US" altLang="zh-CN" sz="1200"/>
          </a:p>
        </p:txBody>
      </p:sp>
      <p:pic>
        <p:nvPicPr>
          <p:cNvPr id="43012" name="Picture 4" descr="D:\Documents and Settings\武际可\My Documents\下载\电动自行车\新建文件夹\4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6868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3359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0"/>
            <a:ext cx="7772400" cy="1143000"/>
          </a:xfrm>
        </p:spPr>
        <p:txBody>
          <a:bodyPr/>
          <a:lstStyle/>
          <a:p>
            <a:pPr eaLnBrk="1" hangingPunct="1">
              <a:defRPr/>
            </a:pPr>
            <a:r>
              <a:rPr lang="zh-CN" altLang="en-US"/>
              <a:t>马寅初的新人口论 </a:t>
            </a:r>
          </a:p>
        </p:txBody>
      </p:sp>
      <p:sp>
        <p:nvSpPr>
          <p:cNvPr id="8195" name="Rectangle 3"/>
          <p:cNvSpPr>
            <a:spLocks noGrp="1" noChangeArrowheads="1"/>
          </p:cNvSpPr>
          <p:nvPr>
            <p:ph type="body" idx="1"/>
          </p:nvPr>
        </p:nvSpPr>
        <p:spPr>
          <a:xfrm>
            <a:off x="685800" y="981075"/>
            <a:ext cx="8134350" cy="5876925"/>
          </a:xfrm>
        </p:spPr>
        <p:txBody>
          <a:bodyPr/>
          <a:lstStyle/>
          <a:p>
            <a:pPr eaLnBrk="1" hangingPunct="1">
              <a:lnSpc>
                <a:spcPct val="90000"/>
              </a:lnSpc>
              <a:defRPr/>
            </a:pPr>
            <a:r>
              <a:rPr lang="zh-CN" altLang="en-US" sz="2400" dirty="0"/>
              <a:t>马寅初</a:t>
            </a:r>
            <a:r>
              <a:rPr lang="en-US" altLang="zh-CN" sz="2400" dirty="0"/>
              <a:t>(1882-1982</a:t>
            </a:r>
            <a:r>
              <a:rPr lang="zh-CN" altLang="en-US" sz="2400" dirty="0"/>
              <a:t>年</a:t>
            </a:r>
            <a:r>
              <a:rPr lang="en-US" altLang="zh-CN" sz="2400" dirty="0"/>
              <a:t>)</a:t>
            </a:r>
            <a:r>
              <a:rPr lang="zh-CN" altLang="en-US" sz="2400" dirty="0"/>
              <a:t>是中国著名的教育家、经济学家。</a:t>
            </a:r>
          </a:p>
          <a:p>
            <a:pPr eaLnBrk="1" hangingPunct="1">
              <a:lnSpc>
                <a:spcPct val="90000"/>
              </a:lnSpc>
              <a:defRPr/>
            </a:pPr>
            <a:r>
              <a:rPr lang="zh-CN" altLang="en-US" sz="2400" dirty="0"/>
              <a:t>在马寅初的提议下，１９５３年上半年实施了第一次全国人口普查。同年１１月１日得出了普查结果：截止１９５３年６月１日午夜，我国人口为６亿。仅仅４年时间，全国就增加了１亿多人口。</a:t>
            </a:r>
          </a:p>
          <a:p>
            <a:pPr eaLnBrk="1" hangingPunct="1">
              <a:lnSpc>
                <a:spcPct val="90000"/>
              </a:lnSpc>
              <a:defRPr/>
            </a:pPr>
            <a:r>
              <a:rPr lang="zh-CN" altLang="en-US" sz="2400" dirty="0"/>
              <a:t>１９５４年，他以人大代表的身分第三次回浙江农村调查 ：“人口出生率高得不得了！人口增长速度快得不得了！这样发展下去简直不得了！”他又写成</a:t>
            </a:r>
            <a:r>
              <a:rPr lang="en-US" altLang="zh-CN" sz="2400" dirty="0"/>
              <a:t>《</a:t>
            </a:r>
            <a:r>
              <a:rPr lang="zh-CN" altLang="en-US" sz="2400" dirty="0"/>
              <a:t>控制人口与科学研究</a:t>
            </a:r>
            <a:r>
              <a:rPr lang="en-US" altLang="zh-CN" sz="2400" dirty="0"/>
              <a:t>》</a:t>
            </a:r>
            <a:r>
              <a:rPr lang="zh-CN" altLang="en-US" sz="2400" dirty="0"/>
              <a:t>的长篇论文，提交给１９５５年７月召开的第一届全国人民代表大会第二次会议。</a:t>
            </a:r>
          </a:p>
          <a:p>
            <a:pPr eaLnBrk="1" hangingPunct="1">
              <a:lnSpc>
                <a:spcPct val="90000"/>
              </a:lnSpc>
              <a:defRPr/>
            </a:pPr>
            <a:r>
              <a:rPr lang="zh-CN" altLang="en-US" sz="2400" dirty="0"/>
              <a:t>１９５７年春，在最高国务会议上，马寅初提出：“人口太多是我们的致命伤。１９５３年普查已经超过了６亿，如果按净增率千分之二十计算，１５年后将达到８亿，５０年后将达到１５亿。这绝不是危言耸听</a:t>
            </a:r>
            <a:r>
              <a:rPr lang="en-US" altLang="zh-CN" sz="2400" dirty="0"/>
              <a:t>……”</a:t>
            </a:r>
            <a:r>
              <a:rPr lang="zh-CN" altLang="en-US" sz="2400" dirty="0"/>
              <a:t>。并大声呼唤，“不控制人口，不实行计划生育，后果不堪设想。”</a:t>
            </a:r>
          </a:p>
        </p:txBody>
      </p:sp>
    </p:spTree>
    <p:extLst>
      <p:ext uri="{BB962C8B-B14F-4D97-AF65-F5344CB8AC3E}">
        <p14:creationId xmlns:p14="http://schemas.microsoft.com/office/powerpoint/2010/main" val="64754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685800" y="260350"/>
            <a:ext cx="8278813" cy="6408738"/>
          </a:xfrm>
        </p:spPr>
        <p:txBody>
          <a:bodyPr/>
          <a:lstStyle/>
          <a:p>
            <a:pPr eaLnBrk="1" hangingPunct="1">
              <a:lnSpc>
                <a:spcPct val="80000"/>
              </a:lnSpc>
              <a:defRPr/>
            </a:pPr>
            <a:r>
              <a:rPr lang="en-US" altLang="zh-CN" sz="2400"/>
              <a:t>1957</a:t>
            </a:r>
            <a:r>
              <a:rPr lang="zh-CN" altLang="en-US" sz="2400"/>
              <a:t>年</a:t>
            </a:r>
            <a:r>
              <a:rPr lang="en-US" altLang="zh-CN" sz="2400"/>
              <a:t>7</a:t>
            </a:r>
            <a:r>
              <a:rPr lang="zh-CN" altLang="en-US" sz="2400"/>
              <a:t>月，马寅初在第一届全国人民代表大会第四次会议上首次提出</a:t>
            </a:r>
            <a:r>
              <a:rPr lang="en-US" altLang="zh-CN" sz="2400"/>
              <a:t>《</a:t>
            </a:r>
            <a:r>
              <a:rPr lang="zh-CN" altLang="en-US" sz="2400"/>
              <a:t>新人口论</a:t>
            </a:r>
            <a:r>
              <a:rPr lang="en-US" altLang="zh-CN" sz="2400"/>
              <a:t>》</a:t>
            </a:r>
            <a:r>
              <a:rPr lang="zh-CN" altLang="en-US" sz="2400"/>
              <a:t>理论，并分别从加速积累资金、提高科学技术、提高劳动生产率和人民的物质文化水平以及增加工业原料等方面</a:t>
            </a:r>
            <a:r>
              <a:rPr lang="en-US" altLang="zh-CN" sz="2400"/>
              <a:t>, </a:t>
            </a:r>
            <a:r>
              <a:rPr lang="zh-CN" altLang="en-US" sz="2400"/>
              <a:t>对控制人口的必要性、迫切性进行了论述</a:t>
            </a:r>
            <a:r>
              <a:rPr lang="en-US" altLang="zh-CN" sz="2400"/>
              <a:t>:</a:t>
            </a:r>
          </a:p>
          <a:p>
            <a:pPr eaLnBrk="1" hangingPunct="1">
              <a:lnSpc>
                <a:spcPct val="80000"/>
              </a:lnSpc>
              <a:defRPr/>
            </a:pPr>
            <a:r>
              <a:rPr lang="en-US" altLang="zh-CN" sz="2400"/>
              <a:t> ①</a:t>
            </a:r>
            <a:r>
              <a:rPr lang="zh-CN" altLang="en-US" sz="2400"/>
              <a:t>人口增长与资金积累的矛盾。他认为</a:t>
            </a:r>
            <a:r>
              <a:rPr lang="en-US" altLang="zh-CN" sz="2400"/>
              <a:t>, </a:t>
            </a:r>
            <a:r>
              <a:rPr lang="zh-CN" altLang="en-US" sz="2400"/>
              <a:t>因为中国人口多</a:t>
            </a:r>
            <a:r>
              <a:rPr lang="en-US" altLang="zh-CN" sz="2400"/>
              <a:t>, </a:t>
            </a:r>
            <a:r>
              <a:rPr lang="zh-CN" altLang="en-US" sz="2400"/>
              <a:t>消费大</a:t>
            </a:r>
            <a:r>
              <a:rPr lang="en-US" altLang="zh-CN" sz="2400"/>
              <a:t>, </a:t>
            </a:r>
            <a:r>
              <a:rPr lang="zh-CN" altLang="en-US" sz="2400"/>
              <a:t>所以积累少</a:t>
            </a:r>
            <a:r>
              <a:rPr lang="en-US" altLang="zh-CN" sz="2400"/>
              <a:t>, </a:t>
            </a:r>
            <a:r>
              <a:rPr lang="zh-CN" altLang="en-US" sz="2400"/>
              <a:t>只有把人口控制起来</a:t>
            </a:r>
            <a:r>
              <a:rPr lang="en-US" altLang="zh-CN" sz="2400"/>
              <a:t>, </a:t>
            </a:r>
            <a:r>
              <a:rPr lang="zh-CN" altLang="en-US" sz="2400"/>
              <a:t>使消费比例降低</a:t>
            </a:r>
            <a:r>
              <a:rPr lang="en-US" altLang="zh-CN" sz="2400"/>
              <a:t>, </a:t>
            </a:r>
            <a:r>
              <a:rPr lang="zh-CN" altLang="en-US" sz="2400"/>
              <a:t>才能多积累资金</a:t>
            </a:r>
            <a:r>
              <a:rPr lang="en-US" altLang="zh-CN" sz="2400"/>
              <a:t>; </a:t>
            </a:r>
          </a:p>
          <a:p>
            <a:pPr eaLnBrk="1" hangingPunct="1">
              <a:lnSpc>
                <a:spcPct val="80000"/>
              </a:lnSpc>
              <a:defRPr/>
            </a:pPr>
            <a:r>
              <a:rPr lang="en-US" altLang="zh-CN" sz="2400"/>
              <a:t>②</a:t>
            </a:r>
            <a:r>
              <a:rPr lang="zh-CN" altLang="en-US" sz="2400"/>
              <a:t>搞社会主义</a:t>
            </a:r>
            <a:r>
              <a:rPr lang="en-US" altLang="zh-CN" sz="2400"/>
              <a:t>, </a:t>
            </a:r>
            <a:r>
              <a:rPr lang="zh-CN" altLang="en-US" sz="2400"/>
              <a:t>就必须提高劳动生产率</a:t>
            </a:r>
            <a:r>
              <a:rPr lang="en-US" altLang="zh-CN" sz="2400"/>
              <a:t>, </a:t>
            </a:r>
            <a:r>
              <a:rPr lang="zh-CN" altLang="en-US" sz="2400"/>
              <a:t>多搞大工业</a:t>
            </a:r>
            <a:r>
              <a:rPr lang="en-US" altLang="zh-CN" sz="2400"/>
              <a:t>, </a:t>
            </a:r>
            <a:r>
              <a:rPr lang="zh-CN" altLang="en-US" sz="2400"/>
              <a:t>搞农业电气化、机械化</a:t>
            </a:r>
            <a:r>
              <a:rPr lang="en-US" altLang="zh-CN" sz="2400"/>
              <a:t>, </a:t>
            </a:r>
            <a:r>
              <a:rPr lang="zh-CN" altLang="en-US" sz="2400"/>
              <a:t>然而</a:t>
            </a:r>
            <a:r>
              <a:rPr lang="en-US" altLang="zh-CN" sz="2400"/>
              <a:t>, </a:t>
            </a:r>
            <a:r>
              <a:rPr lang="zh-CN" altLang="en-US" sz="2400"/>
              <a:t>为安排好多人就业</a:t>
            </a:r>
            <a:r>
              <a:rPr lang="en-US" altLang="zh-CN" sz="2400"/>
              <a:t>, </a:t>
            </a:r>
            <a:r>
              <a:rPr lang="zh-CN" altLang="en-US" sz="2400"/>
              <a:t>就不得不搞中小型工业</a:t>
            </a:r>
            <a:r>
              <a:rPr lang="en-US" altLang="zh-CN" sz="2400"/>
              <a:t>, </a:t>
            </a:r>
            <a:r>
              <a:rPr lang="zh-CN" altLang="en-US" sz="2400"/>
              <a:t>农业搞低效率劳动</a:t>
            </a:r>
            <a:r>
              <a:rPr lang="en-US" altLang="zh-CN" sz="2400"/>
              <a:t>, </a:t>
            </a:r>
            <a:r>
              <a:rPr lang="zh-CN" altLang="en-US" sz="2400"/>
              <a:t>实际上是拖住了高 速度工业化的后腿</a:t>
            </a:r>
            <a:r>
              <a:rPr lang="en-US" altLang="zh-CN" sz="2400"/>
              <a:t>; </a:t>
            </a:r>
          </a:p>
          <a:p>
            <a:pPr eaLnBrk="1" hangingPunct="1">
              <a:lnSpc>
                <a:spcPct val="80000"/>
              </a:lnSpc>
              <a:defRPr/>
            </a:pPr>
            <a:r>
              <a:rPr lang="en-US" altLang="zh-CN" sz="2400"/>
              <a:t>③</a:t>
            </a:r>
            <a:r>
              <a:rPr lang="zh-CN" altLang="en-US" sz="2400"/>
              <a:t>和工业原料的矛盾。大办轻工业可以有效地积累资金</a:t>
            </a:r>
            <a:r>
              <a:rPr lang="en-US" altLang="zh-CN" sz="2400"/>
              <a:t>, </a:t>
            </a:r>
            <a:r>
              <a:rPr lang="zh-CN" altLang="en-US" sz="2400"/>
              <a:t>但是轻工业原料大多数来自农业。由于人口多、粮食紧张</a:t>
            </a:r>
            <a:r>
              <a:rPr lang="en-US" altLang="zh-CN" sz="2400"/>
              <a:t>, </a:t>
            </a:r>
            <a:r>
              <a:rPr lang="zh-CN" altLang="en-US" sz="2400"/>
              <a:t>就腾不出多少地种诸如棉花、蚕桑、大豆、花生等经济作物。同时</a:t>
            </a:r>
            <a:r>
              <a:rPr lang="en-US" altLang="zh-CN" sz="2400"/>
              <a:t>, </a:t>
            </a:r>
            <a:r>
              <a:rPr lang="zh-CN" altLang="en-US" sz="2400"/>
              <a:t>也由于农产品出口受到限制</a:t>
            </a:r>
            <a:r>
              <a:rPr lang="en-US" altLang="zh-CN" sz="2400"/>
              <a:t>, </a:t>
            </a:r>
            <a:r>
              <a:rPr lang="zh-CN" altLang="en-US" sz="2400"/>
              <a:t>就不能进口很多的重工业成套设备</a:t>
            </a:r>
            <a:r>
              <a:rPr lang="en-US" altLang="zh-CN" sz="2400"/>
              <a:t>, </a:t>
            </a:r>
            <a:r>
              <a:rPr lang="zh-CN" altLang="en-US" sz="2400"/>
              <a:t>影响了重工业的发展</a:t>
            </a:r>
            <a:r>
              <a:rPr lang="en-US" altLang="zh-CN" sz="2400"/>
              <a:t>;</a:t>
            </a:r>
          </a:p>
          <a:p>
            <a:pPr eaLnBrk="1" hangingPunct="1">
              <a:lnSpc>
                <a:spcPct val="80000"/>
              </a:lnSpc>
              <a:defRPr/>
            </a:pPr>
            <a:r>
              <a:rPr lang="en-US" altLang="zh-CN" sz="2400"/>
              <a:t>④</a:t>
            </a:r>
            <a:r>
              <a:rPr lang="zh-CN" altLang="en-US" sz="2400"/>
              <a:t>全国人均不到</a:t>
            </a:r>
            <a:r>
              <a:rPr lang="en-US" altLang="zh-CN" sz="2400"/>
              <a:t>3</a:t>
            </a:r>
            <a:r>
              <a:rPr lang="zh-CN" altLang="en-US" sz="2400"/>
              <a:t>亩地</a:t>
            </a:r>
            <a:r>
              <a:rPr lang="en-US" altLang="zh-CN" sz="2400"/>
              <a:t>, </a:t>
            </a:r>
            <a:r>
              <a:rPr lang="zh-CN" altLang="en-US" sz="2400"/>
              <a:t>大面积垦荒短期内又做不到</a:t>
            </a:r>
            <a:r>
              <a:rPr lang="en-US" altLang="zh-CN" sz="2400"/>
              <a:t>, “</a:t>
            </a:r>
            <a:r>
              <a:rPr lang="zh-CN" altLang="en-US" sz="2400"/>
              <a:t>就粮食而论</a:t>
            </a:r>
            <a:r>
              <a:rPr lang="en-US" altLang="zh-CN" sz="2400"/>
              <a:t>, </a:t>
            </a:r>
            <a:r>
              <a:rPr lang="zh-CN" altLang="en-US" sz="2400"/>
              <a:t>亦非控制人口不可”。 </a:t>
            </a:r>
          </a:p>
        </p:txBody>
      </p:sp>
    </p:spTree>
    <p:extLst>
      <p:ext uri="{BB962C8B-B14F-4D97-AF65-F5344CB8AC3E}">
        <p14:creationId xmlns:p14="http://schemas.microsoft.com/office/powerpoint/2010/main" val="682088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fld id="{05C99744-9613-4392-A26D-6AD490DD84C3}" type="slidenum">
              <a:rPr lang="en-US" altLang="zh-CN" sz="1200"/>
              <a:pPr>
                <a:spcBef>
                  <a:spcPct val="0"/>
                </a:spcBef>
                <a:buClrTx/>
                <a:buFontTx/>
                <a:buNone/>
              </a:pPr>
              <a:t>19</a:t>
            </a:fld>
            <a:endParaRPr lang="en-US" altLang="zh-CN" sz="1200"/>
          </a:p>
        </p:txBody>
      </p:sp>
      <p:sp>
        <p:nvSpPr>
          <p:cNvPr id="121859" name="Rectangle 3"/>
          <p:cNvSpPr>
            <a:spLocks noGrp="1" noChangeArrowheads="1"/>
          </p:cNvSpPr>
          <p:nvPr>
            <p:ph type="body" idx="1"/>
          </p:nvPr>
        </p:nvSpPr>
        <p:spPr>
          <a:xfrm>
            <a:off x="902969" y="692696"/>
            <a:ext cx="6981399" cy="5824091"/>
          </a:xfrm>
        </p:spPr>
        <p:txBody>
          <a:bodyPr/>
          <a:lstStyle/>
          <a:p>
            <a:pPr>
              <a:lnSpc>
                <a:spcPct val="90000"/>
              </a:lnSpc>
              <a:defRPr/>
            </a:pPr>
            <a:r>
              <a:rPr lang="en-US" altLang="zh-CN" dirty="0"/>
              <a:t>1957</a:t>
            </a:r>
            <a:r>
              <a:rPr lang="zh-CN" altLang="en-US" dirty="0"/>
              <a:t>年</a:t>
            </a:r>
            <a:r>
              <a:rPr lang="en-US" altLang="zh-CN" dirty="0"/>
              <a:t>7</a:t>
            </a:r>
            <a:r>
              <a:rPr lang="zh-CN" altLang="en-US" dirty="0"/>
              <a:t>月</a:t>
            </a:r>
            <a:r>
              <a:rPr lang="en-US" altLang="zh-CN" dirty="0"/>
              <a:t>5</a:t>
            </a:r>
            <a:r>
              <a:rPr lang="zh-CN" altLang="en-US" dirty="0"/>
              <a:t>日</a:t>
            </a:r>
            <a:r>
              <a:rPr lang="en-US" altLang="zh-CN" dirty="0"/>
              <a:t>《</a:t>
            </a:r>
            <a:r>
              <a:rPr lang="zh-CN" altLang="en-US" dirty="0"/>
              <a:t>人民日报</a:t>
            </a:r>
            <a:r>
              <a:rPr lang="en-US" altLang="zh-CN" dirty="0"/>
              <a:t>》</a:t>
            </a:r>
            <a:r>
              <a:rPr lang="zh-CN" altLang="en-US" dirty="0"/>
              <a:t>发表了马寅初的</a:t>
            </a:r>
            <a:r>
              <a:rPr lang="en-US" altLang="zh-CN" dirty="0"/>
              <a:t>《</a:t>
            </a:r>
            <a:r>
              <a:rPr lang="zh-CN" altLang="en-US" dirty="0"/>
              <a:t>新人口论</a:t>
            </a:r>
            <a:r>
              <a:rPr lang="en-US" altLang="zh-CN" dirty="0"/>
              <a:t>》</a:t>
            </a:r>
            <a:r>
              <a:rPr lang="zh-CN" altLang="en-US" dirty="0"/>
              <a:t>马寅初说：“如果任中国的人口像过去和现在这样继续无限制地发展下去，那么中国生产力的发展，就必将受到极大阻碍。这一问题必须引起严重注意。”</a:t>
            </a:r>
          </a:p>
          <a:p>
            <a:pPr>
              <a:lnSpc>
                <a:spcPct val="90000"/>
              </a:lnSpc>
              <a:defRPr/>
            </a:pPr>
            <a:r>
              <a:rPr lang="en-US" altLang="zh-CN" dirty="0"/>
              <a:t>1958</a:t>
            </a:r>
            <a:r>
              <a:rPr lang="zh-CN" altLang="en-US" dirty="0"/>
              <a:t>年</a:t>
            </a:r>
            <a:r>
              <a:rPr lang="en-US" altLang="zh-CN" dirty="0"/>
              <a:t>4</a:t>
            </a:r>
            <a:r>
              <a:rPr lang="zh-CN" altLang="en-US" dirty="0"/>
              <a:t>月毛泽东在</a:t>
            </a:r>
            <a:r>
              <a:rPr lang="en-US" altLang="zh-CN" dirty="0"/>
              <a:t>《</a:t>
            </a:r>
            <a:r>
              <a:rPr lang="zh-CN" altLang="en-US" dirty="0"/>
              <a:t>介绍一个合作社</a:t>
            </a:r>
            <a:r>
              <a:rPr lang="en-US" altLang="zh-CN" dirty="0"/>
              <a:t>》</a:t>
            </a:r>
            <a:r>
              <a:rPr lang="zh-CN" altLang="en-US" dirty="0"/>
              <a:t>中说：“除了党的领导之外，六亿人口是一个决定的因素。人多议论多，热气高，干劲大。”后来毛把马寅初的人口论说成是人“口”论。是“违反马克思主义的观点。”</a:t>
            </a:r>
          </a:p>
        </p:txBody>
      </p:sp>
    </p:spTree>
    <p:extLst>
      <p:ext uri="{BB962C8B-B14F-4D97-AF65-F5344CB8AC3E}">
        <p14:creationId xmlns:p14="http://schemas.microsoft.com/office/powerpoint/2010/main" val="39759959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5023" y="817583"/>
            <a:ext cx="6965245" cy="523185"/>
          </a:xfrm>
        </p:spPr>
        <p:txBody>
          <a:bodyPr>
            <a:normAutofit fontScale="90000"/>
          </a:bodyPr>
          <a:lstStyle/>
          <a:p>
            <a:r>
              <a:rPr lang="zh-CN" altLang="en-US" dirty="0"/>
              <a:t>内容</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692696"/>
            <a:ext cx="7416824" cy="528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764" y="3068960"/>
            <a:ext cx="1536724" cy="153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14F7B9F1-E4C2-4491-B715-2E3CE6754C96}" type="slidenum">
              <a:rPr lang="en-US" altLang="zh-CN" smtClean="0"/>
              <a:pPr>
                <a:defRPr/>
              </a:pPr>
              <a:t>2</a:t>
            </a:fld>
            <a:endParaRPr lang="en-US" altLang="zh-CN"/>
          </a:p>
        </p:txBody>
      </p:sp>
    </p:spTree>
    <p:extLst>
      <p:ext uri="{BB962C8B-B14F-4D97-AF65-F5344CB8AC3E}">
        <p14:creationId xmlns:p14="http://schemas.microsoft.com/office/powerpoint/2010/main" val="197597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har char="–"/>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Char char="•"/>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har char="–"/>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folHlink"/>
              </a:buClr>
              <a:buChar char="•"/>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fld id="{3633C3A7-2708-449B-A218-4E306FC953EB}" type="slidenum">
              <a:rPr lang="en-US" altLang="zh-CN" sz="1200"/>
              <a:pPr>
                <a:spcBef>
                  <a:spcPct val="0"/>
                </a:spcBef>
                <a:buClrTx/>
                <a:buFontTx/>
                <a:buNone/>
              </a:pPr>
              <a:t>20</a:t>
            </a:fld>
            <a:endParaRPr lang="en-US" altLang="zh-CN" sz="1200"/>
          </a:p>
        </p:txBody>
      </p:sp>
      <p:sp>
        <p:nvSpPr>
          <p:cNvPr id="122882" name="Rectangle 2"/>
          <p:cNvSpPr>
            <a:spLocks noGrp="1" noChangeArrowheads="1"/>
          </p:cNvSpPr>
          <p:nvPr>
            <p:ph type="title"/>
          </p:nvPr>
        </p:nvSpPr>
        <p:spPr/>
        <p:txBody>
          <a:bodyPr>
            <a:normAutofit fontScale="90000"/>
          </a:bodyPr>
          <a:lstStyle/>
          <a:p>
            <a:pPr>
              <a:defRPr/>
            </a:pPr>
            <a:r>
              <a:rPr lang="zh-CN" altLang="en-US" sz="4000">
                <a:ea typeface="华文楷体" pitchFamily="2" charset="-122"/>
              </a:rPr>
              <a:t>马寅初给</a:t>
            </a:r>
            <a:r>
              <a:rPr lang="en-US" altLang="zh-CN" sz="4000">
                <a:ea typeface="华文楷体" pitchFamily="2" charset="-122"/>
              </a:rPr>
              <a:t>《</a:t>
            </a:r>
            <a:r>
              <a:rPr lang="zh-CN" altLang="en-US" sz="4000">
                <a:ea typeface="华文楷体" pitchFamily="2" charset="-122"/>
              </a:rPr>
              <a:t>新建设</a:t>
            </a:r>
            <a:r>
              <a:rPr lang="en-US" altLang="zh-CN" sz="4000">
                <a:ea typeface="华文楷体" pitchFamily="2" charset="-122"/>
              </a:rPr>
              <a:t>》</a:t>
            </a:r>
            <a:r>
              <a:rPr lang="zh-CN" altLang="en-US" sz="4000">
                <a:ea typeface="华文楷体" pitchFamily="2" charset="-122"/>
              </a:rPr>
              <a:t>编辑部的信</a:t>
            </a:r>
          </a:p>
        </p:txBody>
      </p:sp>
      <p:sp>
        <p:nvSpPr>
          <p:cNvPr id="122883" name="Rectangle 3"/>
          <p:cNvSpPr>
            <a:spLocks noGrp="1" noChangeArrowheads="1"/>
          </p:cNvSpPr>
          <p:nvPr>
            <p:ph type="body" idx="1"/>
          </p:nvPr>
        </p:nvSpPr>
        <p:spPr/>
        <p:txBody>
          <a:bodyPr>
            <a:normAutofit fontScale="92500" lnSpcReduction="10000"/>
          </a:bodyPr>
          <a:lstStyle/>
          <a:p>
            <a:pPr>
              <a:defRPr/>
            </a:pPr>
            <a:r>
              <a:rPr lang="en-US" altLang="zh-CN" sz="2800"/>
              <a:t>1959</a:t>
            </a:r>
            <a:r>
              <a:rPr lang="zh-CN" altLang="en-US" sz="2800"/>
              <a:t>年秋，马寅初在经过多次批判后认识到这种批判是来者不善，给</a:t>
            </a:r>
            <a:r>
              <a:rPr lang="en-US" altLang="zh-CN" sz="2800"/>
              <a:t>《</a:t>
            </a:r>
            <a:r>
              <a:rPr lang="zh-CN" altLang="en-US" sz="2800"/>
              <a:t>新建设</a:t>
            </a:r>
            <a:r>
              <a:rPr lang="en-US" altLang="zh-CN" sz="2800"/>
              <a:t>》</a:t>
            </a:r>
            <a:r>
              <a:rPr lang="zh-CN" altLang="en-US" sz="2800"/>
              <a:t>编辑部的写信说：“这个挑战是很合理的，我当敬谨拜受。我虽年近八十，明知寡不敌众，自当单枪匹马，出来应战，直至战死为止，决不向专以力压服不以理说服的那种批判者们投降。”</a:t>
            </a:r>
          </a:p>
          <a:p>
            <a:pPr>
              <a:defRPr/>
            </a:pPr>
            <a:r>
              <a:rPr lang="zh-CN" altLang="en-US" sz="2800"/>
              <a:t>据估计</a:t>
            </a:r>
            <a:r>
              <a:rPr lang="en-US" altLang="zh-CN" sz="2800"/>
              <a:t>,</a:t>
            </a:r>
            <a:r>
              <a:rPr lang="zh-CN" altLang="en-US" sz="2800"/>
              <a:t>对马寅初的批判至少使中国人口增加了两亿五千万。</a:t>
            </a:r>
          </a:p>
        </p:txBody>
      </p:sp>
    </p:spTree>
    <p:extLst>
      <p:ext uri="{BB962C8B-B14F-4D97-AF65-F5344CB8AC3E}">
        <p14:creationId xmlns:p14="http://schemas.microsoft.com/office/powerpoint/2010/main" val="21263359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a:t>②人口质量问题</a:t>
            </a:r>
          </a:p>
        </p:txBody>
      </p:sp>
      <p:sp>
        <p:nvSpPr>
          <p:cNvPr id="32771" name="文本占位符 2"/>
          <p:cNvSpPr>
            <a:spLocks noGrp="1"/>
          </p:cNvSpPr>
          <p:nvPr>
            <p:ph type="body" sz="half" idx="1"/>
          </p:nvPr>
        </p:nvSpPr>
        <p:spPr/>
        <p:txBody>
          <a:bodyPr/>
          <a:lstStyle/>
          <a:p>
            <a:pPr eaLnBrk="1" hangingPunct="1"/>
            <a:r>
              <a:rPr lang="zh-CN" altLang="en-US" dirty="0" smtClean="0"/>
              <a:t>联合国开发计划署在</a:t>
            </a:r>
            <a:r>
              <a:rPr lang="en-US" altLang="zh-CN" dirty="0" smtClean="0"/>
              <a:t>《1990</a:t>
            </a:r>
            <a:r>
              <a:rPr lang="zh-CN" altLang="en-US" dirty="0" smtClean="0"/>
              <a:t>年人类发展报告</a:t>
            </a:r>
            <a:r>
              <a:rPr lang="en-US" altLang="zh-CN" dirty="0" smtClean="0"/>
              <a:t>》</a:t>
            </a:r>
            <a:r>
              <a:rPr lang="zh-CN" altLang="en-US" dirty="0" smtClean="0"/>
              <a:t>提出：人类发展指数（</a:t>
            </a:r>
            <a:r>
              <a:rPr lang="en-US" altLang="zh-CN" dirty="0" err="1" smtClean="0"/>
              <a:t>Hhuman</a:t>
            </a:r>
            <a:r>
              <a:rPr lang="en-US" altLang="zh-CN" dirty="0" smtClean="0"/>
              <a:t> Development </a:t>
            </a:r>
            <a:r>
              <a:rPr lang="en-US" altLang="zh-CN" dirty="0" err="1" smtClean="0"/>
              <a:t>Index,HDI</a:t>
            </a:r>
            <a:r>
              <a:rPr lang="zh-CN" altLang="en-US" dirty="0" smtClean="0"/>
              <a:t>），包括：</a:t>
            </a:r>
            <a:endParaRPr lang="en-US" altLang="zh-CN" dirty="0" smtClean="0"/>
          </a:p>
          <a:p>
            <a:pPr eaLnBrk="1" hangingPunct="1"/>
            <a:r>
              <a:rPr lang="en-US" altLang="zh-CN" dirty="0" smtClean="0"/>
              <a:t>1.</a:t>
            </a:r>
            <a:r>
              <a:rPr lang="zh-CN" altLang="en-US" dirty="0" smtClean="0"/>
              <a:t>健康长寿的生活</a:t>
            </a:r>
            <a:endParaRPr lang="en-US" altLang="zh-CN" dirty="0" smtClean="0"/>
          </a:p>
          <a:p>
            <a:pPr eaLnBrk="1" hangingPunct="1"/>
            <a:r>
              <a:rPr lang="en-US" altLang="zh-CN" dirty="0" smtClean="0"/>
              <a:t>2.</a:t>
            </a:r>
            <a:r>
              <a:rPr lang="zh-CN" altLang="en-US" dirty="0" smtClean="0"/>
              <a:t>知识</a:t>
            </a:r>
            <a:endParaRPr lang="en-US" altLang="zh-CN" dirty="0" smtClean="0"/>
          </a:p>
          <a:p>
            <a:pPr eaLnBrk="1" hangingPunct="1"/>
            <a:r>
              <a:rPr lang="en-US" altLang="zh-CN" dirty="0" smtClean="0"/>
              <a:t>3.</a:t>
            </a:r>
            <a:r>
              <a:rPr lang="zh-CN" altLang="en-US" smtClean="0"/>
              <a:t>体面的生活水准</a:t>
            </a:r>
            <a:endParaRPr lang="zh-CN" altLang="en-US" dirty="0"/>
          </a:p>
          <a:p>
            <a:pPr eaLnBrk="1" hangingPunct="1"/>
            <a:endParaRPr lang="zh-CN" altLang="en-US" dirty="0"/>
          </a:p>
        </p:txBody>
      </p:sp>
      <p:pic>
        <p:nvPicPr>
          <p:cNvPr id="32772" name="Picture 2" descr="http://www.yongzhou.gov.cn/Article/UploadFiles/200709/20070910110956760.jpg"/>
          <p:cNvPicPr>
            <a:picLocks noGrp="1" noChangeAspect="1" noChangeArrowheads="1"/>
          </p:cNvPicPr>
          <p:nvPr>
            <p:ph sz="half" idx="2"/>
          </p:nvPr>
        </p:nvPicPr>
        <p:blipFill>
          <a:blip r:embed="rId2" cstate="print"/>
          <a:srcRect/>
          <a:stretch>
            <a:fillRect/>
          </a:stretch>
        </p:blipFill>
        <p:spPr>
          <a:xfrm>
            <a:off x="5076056" y="1844824"/>
            <a:ext cx="2924175" cy="2859087"/>
          </a:xfrm>
          <a:noFill/>
        </p:spPr>
      </p:pic>
      <p:sp>
        <p:nvSpPr>
          <p:cNvPr id="32773" name="矩形 5"/>
          <p:cNvSpPr>
            <a:spLocks noChangeArrowheads="1"/>
          </p:cNvSpPr>
          <p:nvPr/>
        </p:nvSpPr>
        <p:spPr bwMode="auto">
          <a:xfrm>
            <a:off x="6215063" y="4786313"/>
            <a:ext cx="1724025" cy="461962"/>
          </a:xfrm>
          <a:prstGeom prst="rect">
            <a:avLst/>
          </a:prstGeom>
          <a:noFill/>
          <a:ln w="9525">
            <a:noFill/>
            <a:miter lim="800000"/>
            <a:headEnd/>
            <a:tailEnd/>
          </a:ln>
        </p:spPr>
        <p:txBody>
          <a:bodyPr wrap="none">
            <a:spAutoFit/>
          </a:bodyPr>
          <a:lstStyle/>
          <a:p>
            <a:r>
              <a:rPr lang="zh-CN" altLang="en-US"/>
              <a:t>艾滋病病毒</a:t>
            </a:r>
          </a:p>
        </p:txBody>
      </p:sp>
      <p:sp>
        <p:nvSpPr>
          <p:cNvPr id="32774" name="矩形 7"/>
          <p:cNvSpPr>
            <a:spLocks noChangeArrowheads="1"/>
          </p:cNvSpPr>
          <p:nvPr/>
        </p:nvSpPr>
        <p:spPr bwMode="auto">
          <a:xfrm>
            <a:off x="5072063" y="5500688"/>
            <a:ext cx="4071937" cy="461962"/>
          </a:xfrm>
          <a:prstGeom prst="rect">
            <a:avLst/>
          </a:prstGeom>
          <a:noFill/>
          <a:ln w="9525">
            <a:noFill/>
            <a:miter lim="800000"/>
            <a:headEnd/>
            <a:tailEnd/>
          </a:ln>
        </p:spPr>
        <p:txBody>
          <a:bodyPr>
            <a:spAutoFit/>
          </a:bodyPr>
          <a:lstStyle/>
          <a:p>
            <a:r>
              <a:rPr lang="zh-CN" altLang="en-US"/>
              <a:t>艾滋病严重影响人口质量</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785813" y="285750"/>
            <a:ext cx="7772400" cy="319088"/>
          </a:xfrm>
        </p:spPr>
        <p:txBody>
          <a:bodyPr>
            <a:normAutofit fontScale="90000"/>
          </a:bodyPr>
          <a:lstStyle/>
          <a:p>
            <a:pPr eaLnBrk="1" hangingPunct="1"/>
            <a:r>
              <a:rPr lang="zh-CN" altLang="en-US" sz="1600" dirty="0"/>
              <a:t>人口素质指标的国际比较（教育指标为</a:t>
            </a:r>
            <a:r>
              <a:rPr lang="en-US" altLang="zh-CN" sz="1600" dirty="0"/>
              <a:t>1997</a:t>
            </a:r>
            <a:r>
              <a:rPr lang="zh-CN" altLang="en-US" sz="1600" dirty="0"/>
              <a:t>，识字率为</a:t>
            </a:r>
            <a:r>
              <a:rPr lang="en-US" altLang="zh-CN" sz="1600" dirty="0"/>
              <a:t>2000</a:t>
            </a:r>
            <a:r>
              <a:rPr lang="zh-CN" altLang="en-US" sz="1600" dirty="0"/>
              <a:t>，其余为</a:t>
            </a:r>
            <a:r>
              <a:rPr lang="en-US" altLang="zh-CN" sz="1600" dirty="0"/>
              <a:t>1999</a:t>
            </a:r>
            <a:r>
              <a:rPr lang="zh-CN" altLang="en-US" sz="1600" dirty="0"/>
              <a:t>年）</a:t>
            </a:r>
          </a:p>
        </p:txBody>
      </p:sp>
      <p:graphicFrame>
        <p:nvGraphicFramePr>
          <p:cNvPr id="3" name="表格 2"/>
          <p:cNvGraphicFramePr>
            <a:graphicFrameLocks noGrp="1"/>
          </p:cNvGraphicFramePr>
          <p:nvPr/>
        </p:nvGraphicFramePr>
        <p:xfrm>
          <a:off x="142875" y="714375"/>
          <a:ext cx="8858250" cy="5626102"/>
        </p:xfrm>
        <a:graphic>
          <a:graphicData uri="http://schemas.openxmlformats.org/drawingml/2006/table">
            <a:tbl>
              <a:tblPr firstRow="1" bandRow="1">
                <a:tableStyleId>{5C22544A-7EE6-4342-B048-85BDC9FD1C3A}</a:tableStyleId>
              </a:tblPr>
              <a:tblGrid>
                <a:gridCol w="984250">
                  <a:extLst>
                    <a:ext uri="{9D8B030D-6E8A-4147-A177-3AD203B41FA5}">
                      <a16:colId xmlns="" xmlns:a16="http://schemas.microsoft.com/office/drawing/2014/main" val="20000"/>
                    </a:ext>
                  </a:extLst>
                </a:gridCol>
                <a:gridCol w="984250">
                  <a:extLst>
                    <a:ext uri="{9D8B030D-6E8A-4147-A177-3AD203B41FA5}">
                      <a16:colId xmlns="" xmlns:a16="http://schemas.microsoft.com/office/drawing/2014/main" val="20001"/>
                    </a:ext>
                  </a:extLst>
                </a:gridCol>
                <a:gridCol w="984250">
                  <a:extLst>
                    <a:ext uri="{9D8B030D-6E8A-4147-A177-3AD203B41FA5}">
                      <a16:colId xmlns="" xmlns:a16="http://schemas.microsoft.com/office/drawing/2014/main" val="20002"/>
                    </a:ext>
                  </a:extLst>
                </a:gridCol>
                <a:gridCol w="984250">
                  <a:extLst>
                    <a:ext uri="{9D8B030D-6E8A-4147-A177-3AD203B41FA5}">
                      <a16:colId xmlns="" xmlns:a16="http://schemas.microsoft.com/office/drawing/2014/main" val="20003"/>
                    </a:ext>
                  </a:extLst>
                </a:gridCol>
                <a:gridCol w="984250">
                  <a:extLst>
                    <a:ext uri="{9D8B030D-6E8A-4147-A177-3AD203B41FA5}">
                      <a16:colId xmlns="" xmlns:a16="http://schemas.microsoft.com/office/drawing/2014/main" val="20004"/>
                    </a:ext>
                  </a:extLst>
                </a:gridCol>
                <a:gridCol w="984250">
                  <a:extLst>
                    <a:ext uri="{9D8B030D-6E8A-4147-A177-3AD203B41FA5}">
                      <a16:colId xmlns="" xmlns:a16="http://schemas.microsoft.com/office/drawing/2014/main" val="20005"/>
                    </a:ext>
                  </a:extLst>
                </a:gridCol>
                <a:gridCol w="984250">
                  <a:extLst>
                    <a:ext uri="{9D8B030D-6E8A-4147-A177-3AD203B41FA5}">
                      <a16:colId xmlns="" xmlns:a16="http://schemas.microsoft.com/office/drawing/2014/main" val="20006"/>
                    </a:ext>
                  </a:extLst>
                </a:gridCol>
                <a:gridCol w="984250">
                  <a:extLst>
                    <a:ext uri="{9D8B030D-6E8A-4147-A177-3AD203B41FA5}">
                      <a16:colId xmlns="" xmlns:a16="http://schemas.microsoft.com/office/drawing/2014/main" val="20007"/>
                    </a:ext>
                  </a:extLst>
                </a:gridCol>
                <a:gridCol w="984250">
                  <a:extLst>
                    <a:ext uri="{9D8B030D-6E8A-4147-A177-3AD203B41FA5}">
                      <a16:colId xmlns="" xmlns:a16="http://schemas.microsoft.com/office/drawing/2014/main" val="20008"/>
                    </a:ext>
                  </a:extLst>
                </a:gridCol>
              </a:tblGrid>
              <a:tr h="1310791">
                <a:tc>
                  <a:txBody>
                    <a:bodyPr/>
                    <a:lstStyle/>
                    <a:p>
                      <a:r>
                        <a:rPr lang="zh-CN" altLang="en-US" sz="1600" dirty="0"/>
                        <a:t>国名</a:t>
                      </a:r>
                    </a:p>
                  </a:txBody>
                  <a:tcPr marL="91439" marR="91439" marT="45725" marB="45725"/>
                </a:tc>
                <a:tc>
                  <a:txBody>
                    <a:bodyPr/>
                    <a:lstStyle/>
                    <a:p>
                      <a:r>
                        <a:rPr lang="zh-CN" altLang="en-US" sz="1600" dirty="0"/>
                        <a:t>公共教育支出占ＧＮＰ比重（％）</a:t>
                      </a:r>
                    </a:p>
                  </a:txBody>
                  <a:tcPr marL="91439" marR="91439" marT="45725" marB="45725"/>
                </a:tc>
                <a:tc>
                  <a:txBody>
                    <a:bodyPr/>
                    <a:lstStyle/>
                    <a:p>
                      <a:r>
                        <a:rPr lang="zh-CN" altLang="en-US" sz="1600" dirty="0"/>
                        <a:t>平均预期寿命（岁）</a:t>
                      </a:r>
                    </a:p>
                  </a:txBody>
                  <a:tcPr marL="91439" marR="91439" marT="45725" marB="45725"/>
                </a:tc>
                <a:tc>
                  <a:txBody>
                    <a:bodyPr/>
                    <a:lstStyle/>
                    <a:p>
                      <a:r>
                        <a:rPr lang="zh-CN" altLang="en-US" sz="1600" dirty="0"/>
                        <a:t>婴儿死亡率（</a:t>
                      </a:r>
                      <a:r>
                        <a:rPr lang="en-US" altLang="zh-CN" sz="1600" dirty="0"/>
                        <a:t>‰</a:t>
                      </a:r>
                      <a:r>
                        <a:rPr lang="zh-CN" altLang="en-US" sz="1600" dirty="0"/>
                        <a:t>）</a:t>
                      </a:r>
                    </a:p>
                  </a:txBody>
                  <a:tcPr marL="91439" marR="91439" marT="45725" marB="45725"/>
                </a:tc>
                <a:tc>
                  <a:txBody>
                    <a:bodyPr/>
                    <a:lstStyle/>
                    <a:p>
                      <a:r>
                        <a:rPr lang="zh-CN" altLang="en-US" sz="1600" dirty="0"/>
                        <a:t>每人每天食物热量（大卡）</a:t>
                      </a:r>
                    </a:p>
                  </a:txBody>
                  <a:tcPr marL="91439" marR="91439" marT="45725" marB="45725"/>
                </a:tc>
                <a:tc>
                  <a:txBody>
                    <a:bodyPr/>
                    <a:lstStyle/>
                    <a:p>
                      <a:r>
                        <a:rPr lang="zh-CN" altLang="en-US" sz="1600" dirty="0"/>
                        <a:t>每人每天蛋白质（克）</a:t>
                      </a:r>
                    </a:p>
                  </a:txBody>
                  <a:tcPr marL="91439" marR="91439" marT="45725" marB="45725"/>
                </a:tc>
                <a:tc>
                  <a:txBody>
                    <a:bodyPr/>
                    <a:lstStyle/>
                    <a:p>
                      <a:r>
                        <a:rPr lang="zh-CN" altLang="en-US" sz="1600" dirty="0"/>
                        <a:t>中学净入学率（％）</a:t>
                      </a:r>
                    </a:p>
                  </a:txBody>
                  <a:tcPr marL="91439" marR="91439" marT="45725" marB="45725"/>
                </a:tc>
                <a:tc>
                  <a:txBody>
                    <a:bodyPr/>
                    <a:lstStyle/>
                    <a:p>
                      <a:r>
                        <a:rPr lang="zh-CN" altLang="en-US" sz="1600" dirty="0"/>
                        <a:t>大学净入学率（％）</a:t>
                      </a:r>
                    </a:p>
                  </a:txBody>
                  <a:tcPr marL="91439" marR="91439" marT="45725" marB="45725"/>
                </a:tc>
                <a:tc>
                  <a:txBody>
                    <a:bodyPr/>
                    <a:lstStyle/>
                    <a:p>
                      <a:r>
                        <a:rPr lang="zh-CN" altLang="en-US" sz="1600" dirty="0"/>
                        <a:t>识字率（％）</a:t>
                      </a:r>
                    </a:p>
                  </a:txBody>
                  <a:tcPr marL="91439" marR="91439" marT="45725" marB="45725"/>
                </a:tc>
                <a:extLst>
                  <a:ext uri="{0D108BD9-81ED-4DB2-BD59-A6C34878D82A}">
                    <a16:rowId xmlns="" xmlns:a16="http://schemas.microsoft.com/office/drawing/2014/main" val="10000"/>
                  </a:ext>
                </a:extLst>
              </a:tr>
              <a:tr h="392301">
                <a:tc>
                  <a:txBody>
                    <a:bodyPr/>
                    <a:lstStyle/>
                    <a:p>
                      <a:r>
                        <a:rPr lang="zh-CN" altLang="en-US" sz="1800" dirty="0"/>
                        <a:t>中国</a:t>
                      </a:r>
                    </a:p>
                  </a:txBody>
                  <a:tcPr marL="91439" marR="91439" marT="45725" marB="45725"/>
                </a:tc>
                <a:tc>
                  <a:txBody>
                    <a:bodyPr/>
                    <a:lstStyle/>
                    <a:p>
                      <a:r>
                        <a:rPr lang="zh-CN" altLang="en-US" sz="1800" dirty="0"/>
                        <a:t>２</a:t>
                      </a:r>
                      <a:r>
                        <a:rPr lang="en-US" altLang="zh-CN" sz="1800" dirty="0"/>
                        <a:t>.</a:t>
                      </a:r>
                      <a:r>
                        <a:rPr lang="zh-CN" altLang="en-US" sz="1800" dirty="0"/>
                        <a:t>３</a:t>
                      </a:r>
                    </a:p>
                  </a:txBody>
                  <a:tcPr marL="91439" marR="91439" marT="45725" marB="45725"/>
                </a:tc>
                <a:tc>
                  <a:txBody>
                    <a:bodyPr/>
                    <a:lstStyle/>
                    <a:p>
                      <a:r>
                        <a:rPr lang="en-US" altLang="zh-CN" sz="1800" dirty="0"/>
                        <a:t>71</a:t>
                      </a:r>
                      <a:endParaRPr lang="zh-CN" altLang="en-US" sz="1800" dirty="0"/>
                    </a:p>
                  </a:txBody>
                  <a:tcPr marL="91439" marR="91439" marT="45725" marB="45725"/>
                </a:tc>
                <a:tc>
                  <a:txBody>
                    <a:bodyPr/>
                    <a:lstStyle/>
                    <a:p>
                      <a:r>
                        <a:rPr lang="en-US" altLang="zh-CN" sz="1800" dirty="0"/>
                        <a:t>30</a:t>
                      </a:r>
                      <a:endParaRPr lang="zh-CN" altLang="en-US" sz="1800" dirty="0"/>
                    </a:p>
                  </a:txBody>
                  <a:tcPr marL="91439" marR="91439" marT="45725" marB="45725"/>
                </a:tc>
                <a:tc>
                  <a:txBody>
                    <a:bodyPr/>
                    <a:lstStyle/>
                    <a:p>
                      <a:r>
                        <a:rPr lang="en-US" altLang="zh-CN" sz="1800" dirty="0"/>
                        <a:t>3042</a:t>
                      </a:r>
                      <a:endParaRPr lang="zh-CN" altLang="en-US" sz="1800" dirty="0"/>
                    </a:p>
                  </a:txBody>
                  <a:tcPr marL="91439" marR="91439" marT="45725" marB="45725"/>
                </a:tc>
                <a:tc>
                  <a:txBody>
                    <a:bodyPr/>
                    <a:lstStyle/>
                    <a:p>
                      <a:r>
                        <a:rPr lang="en-US" altLang="zh-CN" sz="1800" dirty="0"/>
                        <a:t>83.1</a:t>
                      </a:r>
                      <a:endParaRPr lang="zh-CN" altLang="en-US" sz="1800" dirty="0"/>
                    </a:p>
                  </a:txBody>
                  <a:tcPr marL="91439" marR="91439" marT="45725" marB="45725"/>
                </a:tc>
                <a:tc>
                  <a:txBody>
                    <a:bodyPr/>
                    <a:lstStyle/>
                    <a:p>
                      <a:r>
                        <a:rPr lang="en-US" altLang="zh-CN" sz="1800" dirty="0"/>
                        <a:t>70</a:t>
                      </a:r>
                      <a:endParaRPr lang="zh-CN" altLang="en-US" sz="1800" dirty="0"/>
                    </a:p>
                  </a:txBody>
                  <a:tcPr marL="91439" marR="91439" marT="45725" marB="45725"/>
                </a:tc>
                <a:tc>
                  <a:txBody>
                    <a:bodyPr/>
                    <a:lstStyle/>
                    <a:p>
                      <a:r>
                        <a:rPr lang="en-US" altLang="zh-CN" sz="1800" dirty="0"/>
                        <a:t>6</a:t>
                      </a:r>
                      <a:endParaRPr lang="zh-CN" altLang="en-US" sz="1800" dirty="0"/>
                    </a:p>
                  </a:txBody>
                  <a:tcPr marL="91439" marR="91439" marT="45725" marB="45725"/>
                </a:tc>
                <a:tc>
                  <a:txBody>
                    <a:bodyPr/>
                    <a:lstStyle/>
                    <a:p>
                      <a:r>
                        <a:rPr lang="en-US" altLang="zh-CN" sz="1800" dirty="0"/>
                        <a:t>85.0</a:t>
                      </a:r>
                      <a:endParaRPr lang="zh-CN" altLang="en-US" sz="1800" dirty="0"/>
                    </a:p>
                  </a:txBody>
                  <a:tcPr marL="91439" marR="91439" marT="45725" marB="45725"/>
                </a:tc>
                <a:extLst>
                  <a:ext uri="{0D108BD9-81ED-4DB2-BD59-A6C34878D82A}">
                    <a16:rowId xmlns="" xmlns:a16="http://schemas.microsoft.com/office/drawing/2014/main" val="10001"/>
                  </a:ext>
                </a:extLst>
              </a:tr>
              <a:tr h="392301">
                <a:tc>
                  <a:txBody>
                    <a:bodyPr/>
                    <a:lstStyle/>
                    <a:p>
                      <a:r>
                        <a:rPr lang="zh-CN" altLang="en-US" sz="1800" dirty="0"/>
                        <a:t>美国</a:t>
                      </a:r>
                    </a:p>
                  </a:txBody>
                  <a:tcPr marL="91439" marR="91439" marT="45725" marB="45725"/>
                </a:tc>
                <a:tc>
                  <a:txBody>
                    <a:bodyPr/>
                    <a:lstStyle/>
                    <a:p>
                      <a:r>
                        <a:rPr lang="en-US" altLang="zh-CN" sz="1800" dirty="0"/>
                        <a:t>5.4</a:t>
                      </a:r>
                      <a:endParaRPr lang="zh-CN" altLang="en-US" sz="1800" dirty="0"/>
                    </a:p>
                  </a:txBody>
                  <a:tcPr marL="91439" marR="91439" marT="45725" marB="45725"/>
                </a:tc>
                <a:tc>
                  <a:txBody>
                    <a:bodyPr/>
                    <a:lstStyle/>
                    <a:p>
                      <a:r>
                        <a:rPr lang="en-US" altLang="zh-CN" sz="1800" dirty="0"/>
                        <a:t>77</a:t>
                      </a:r>
                      <a:endParaRPr lang="zh-CN" altLang="en-US" sz="1800" dirty="0"/>
                    </a:p>
                  </a:txBody>
                  <a:tcPr marL="91439" marR="91439" marT="45725" marB="45725"/>
                </a:tc>
                <a:tc>
                  <a:txBody>
                    <a:bodyPr/>
                    <a:lstStyle/>
                    <a:p>
                      <a:r>
                        <a:rPr lang="en-US" altLang="zh-CN" sz="1800" dirty="0"/>
                        <a:t>7</a:t>
                      </a:r>
                      <a:endParaRPr lang="zh-CN" altLang="en-US" sz="1800" dirty="0"/>
                    </a:p>
                  </a:txBody>
                  <a:tcPr marL="91439" marR="91439" marT="45725" marB="45725"/>
                </a:tc>
                <a:tc>
                  <a:txBody>
                    <a:bodyPr/>
                    <a:lstStyle/>
                    <a:p>
                      <a:r>
                        <a:rPr lang="en-US" altLang="zh-CN" sz="1800" dirty="0"/>
                        <a:t>3754</a:t>
                      </a:r>
                      <a:endParaRPr lang="zh-CN" altLang="en-US" sz="1800" dirty="0"/>
                    </a:p>
                  </a:txBody>
                  <a:tcPr marL="91439" marR="91439" marT="45725" marB="45725"/>
                </a:tc>
                <a:tc>
                  <a:txBody>
                    <a:bodyPr/>
                    <a:lstStyle/>
                    <a:p>
                      <a:r>
                        <a:rPr lang="en-US" altLang="zh-CN" sz="1800" dirty="0"/>
                        <a:t>114.9</a:t>
                      </a:r>
                      <a:endParaRPr lang="zh-CN" altLang="en-US" sz="1800" dirty="0"/>
                    </a:p>
                  </a:txBody>
                  <a:tcPr marL="91439" marR="91439" marT="45725" marB="45725"/>
                </a:tc>
                <a:tc>
                  <a:txBody>
                    <a:bodyPr/>
                    <a:lstStyle/>
                    <a:p>
                      <a:r>
                        <a:rPr lang="en-US" altLang="zh-CN" sz="1800" dirty="0"/>
                        <a:t>96</a:t>
                      </a:r>
                      <a:endParaRPr lang="zh-CN" altLang="en-US" sz="1800" dirty="0"/>
                    </a:p>
                  </a:txBody>
                  <a:tcPr marL="91439" marR="91439" marT="45725" marB="45725"/>
                </a:tc>
                <a:tc>
                  <a:txBody>
                    <a:bodyPr/>
                    <a:lstStyle/>
                    <a:p>
                      <a:r>
                        <a:rPr lang="en-US" altLang="zh-CN" sz="1800" dirty="0"/>
                        <a:t>81</a:t>
                      </a:r>
                      <a:endParaRPr lang="zh-CN" altLang="en-US" sz="1800" dirty="0"/>
                    </a:p>
                  </a:txBody>
                  <a:tcPr marL="91439" marR="91439" marT="45725" marB="45725"/>
                </a:tc>
                <a:tc>
                  <a:txBody>
                    <a:bodyPr/>
                    <a:lstStyle/>
                    <a:p>
                      <a:r>
                        <a:rPr lang="en-US" altLang="zh-CN" sz="1800" dirty="0"/>
                        <a:t>97.0</a:t>
                      </a:r>
                      <a:endParaRPr lang="zh-CN" altLang="en-US" sz="1800" dirty="0"/>
                    </a:p>
                  </a:txBody>
                  <a:tcPr marL="91439" marR="91439" marT="45725" marB="45725"/>
                </a:tc>
                <a:extLst>
                  <a:ext uri="{0D108BD9-81ED-4DB2-BD59-A6C34878D82A}">
                    <a16:rowId xmlns="" xmlns:a16="http://schemas.microsoft.com/office/drawing/2014/main" val="10002"/>
                  </a:ext>
                </a:extLst>
              </a:tr>
              <a:tr h="392301">
                <a:tc>
                  <a:txBody>
                    <a:bodyPr/>
                    <a:lstStyle/>
                    <a:p>
                      <a:r>
                        <a:rPr lang="zh-CN" altLang="en-US" sz="1800" dirty="0"/>
                        <a:t>日本</a:t>
                      </a:r>
                    </a:p>
                  </a:txBody>
                  <a:tcPr marL="91439" marR="91439" marT="45725" marB="45725"/>
                </a:tc>
                <a:tc>
                  <a:txBody>
                    <a:bodyPr/>
                    <a:lstStyle/>
                    <a:p>
                      <a:r>
                        <a:rPr lang="en-US" altLang="zh-CN" sz="1800" dirty="0"/>
                        <a:t>3.6</a:t>
                      </a:r>
                      <a:endParaRPr lang="zh-CN" altLang="en-US" sz="1800" dirty="0"/>
                    </a:p>
                  </a:txBody>
                  <a:tcPr marL="91439" marR="91439" marT="45725" marB="45725"/>
                </a:tc>
                <a:tc>
                  <a:txBody>
                    <a:bodyPr/>
                    <a:lstStyle/>
                    <a:p>
                      <a:r>
                        <a:rPr lang="en-US" altLang="zh-CN" sz="1800" dirty="0"/>
                        <a:t>81</a:t>
                      </a:r>
                      <a:endParaRPr lang="zh-CN" altLang="en-US" sz="1800" dirty="0"/>
                    </a:p>
                  </a:txBody>
                  <a:tcPr marL="91439" marR="91439" marT="45725" marB="45725"/>
                </a:tc>
                <a:tc>
                  <a:txBody>
                    <a:bodyPr/>
                    <a:lstStyle/>
                    <a:p>
                      <a:r>
                        <a:rPr lang="en-US" altLang="zh-CN" sz="1800" dirty="0"/>
                        <a:t>4</a:t>
                      </a:r>
                      <a:endParaRPr lang="zh-CN" altLang="en-US" sz="1800" dirty="0"/>
                    </a:p>
                  </a:txBody>
                  <a:tcPr marL="91439" marR="91439" marT="45725" marB="45725"/>
                </a:tc>
                <a:tc>
                  <a:txBody>
                    <a:bodyPr/>
                    <a:lstStyle/>
                    <a:p>
                      <a:r>
                        <a:rPr lang="en-US" altLang="zh-CN" sz="1800" dirty="0"/>
                        <a:t>2782</a:t>
                      </a:r>
                      <a:endParaRPr lang="zh-CN" altLang="en-US" sz="1800" dirty="0"/>
                    </a:p>
                  </a:txBody>
                  <a:tcPr marL="91439" marR="91439" marT="45725" marB="45725"/>
                </a:tc>
                <a:tc>
                  <a:txBody>
                    <a:bodyPr/>
                    <a:lstStyle/>
                    <a:p>
                      <a:r>
                        <a:rPr lang="en-US" altLang="zh-CN" sz="1800" dirty="0"/>
                        <a:t>92.1</a:t>
                      </a:r>
                      <a:endParaRPr lang="zh-CN" altLang="en-US" sz="1800" dirty="0"/>
                    </a:p>
                  </a:txBody>
                  <a:tcPr marL="91439" marR="91439" marT="45725" marB="45725"/>
                </a:tc>
                <a:tc>
                  <a:txBody>
                    <a:bodyPr/>
                    <a:lstStyle/>
                    <a:p>
                      <a:r>
                        <a:rPr lang="en-US" altLang="zh-CN" sz="1800" dirty="0"/>
                        <a:t>100</a:t>
                      </a:r>
                      <a:endParaRPr lang="zh-CN" altLang="en-US" sz="1800" dirty="0"/>
                    </a:p>
                  </a:txBody>
                  <a:tcPr marL="91439" marR="91439" marT="45725" marB="45725"/>
                </a:tc>
                <a:tc>
                  <a:txBody>
                    <a:bodyPr/>
                    <a:lstStyle/>
                    <a:p>
                      <a:r>
                        <a:rPr lang="en-US" altLang="zh-CN" sz="1800" dirty="0"/>
                        <a:t>41</a:t>
                      </a:r>
                      <a:endParaRPr lang="zh-CN" altLang="en-US" sz="1800" dirty="0"/>
                    </a:p>
                  </a:txBody>
                  <a:tcPr marL="91439" marR="91439" marT="45725" marB="45725"/>
                </a:tc>
                <a:tc>
                  <a:txBody>
                    <a:bodyPr/>
                    <a:lstStyle/>
                    <a:p>
                      <a:r>
                        <a:rPr lang="en-US" altLang="zh-CN" sz="1800" dirty="0"/>
                        <a:t>100.0</a:t>
                      </a:r>
                      <a:endParaRPr lang="zh-CN" altLang="en-US" sz="1800" dirty="0"/>
                    </a:p>
                  </a:txBody>
                  <a:tcPr marL="91439" marR="91439" marT="45725" marB="45725"/>
                </a:tc>
                <a:extLst>
                  <a:ext uri="{0D108BD9-81ED-4DB2-BD59-A6C34878D82A}">
                    <a16:rowId xmlns="" xmlns:a16="http://schemas.microsoft.com/office/drawing/2014/main" val="10003"/>
                  </a:ext>
                </a:extLst>
              </a:tr>
              <a:tr h="392301">
                <a:tc>
                  <a:txBody>
                    <a:bodyPr/>
                    <a:lstStyle/>
                    <a:p>
                      <a:r>
                        <a:rPr lang="zh-CN" altLang="en-US" sz="1800" dirty="0"/>
                        <a:t>德国</a:t>
                      </a:r>
                    </a:p>
                  </a:txBody>
                  <a:tcPr marL="91439" marR="91439" marT="45725" marB="45725"/>
                </a:tc>
                <a:tc>
                  <a:txBody>
                    <a:bodyPr/>
                    <a:lstStyle/>
                    <a:p>
                      <a:r>
                        <a:rPr lang="en-US" altLang="zh-CN" sz="1800" dirty="0"/>
                        <a:t>4.8</a:t>
                      </a:r>
                      <a:endParaRPr lang="zh-CN" altLang="en-US" sz="1800" dirty="0"/>
                    </a:p>
                  </a:txBody>
                  <a:tcPr marL="91439" marR="91439" marT="45725" marB="45725"/>
                </a:tc>
                <a:tc>
                  <a:txBody>
                    <a:bodyPr/>
                    <a:lstStyle/>
                    <a:p>
                      <a:r>
                        <a:rPr lang="en-US" altLang="zh-CN" sz="1800" dirty="0"/>
                        <a:t>77</a:t>
                      </a:r>
                      <a:endParaRPr lang="zh-CN" altLang="en-US" sz="1800" dirty="0"/>
                    </a:p>
                  </a:txBody>
                  <a:tcPr marL="91439" marR="91439" marT="45725" marB="45725"/>
                </a:tc>
                <a:tc>
                  <a:txBody>
                    <a:bodyPr/>
                    <a:lstStyle/>
                    <a:p>
                      <a:r>
                        <a:rPr lang="en-US" altLang="zh-CN" sz="1800" dirty="0"/>
                        <a:t>5</a:t>
                      </a:r>
                      <a:endParaRPr lang="zh-CN" altLang="en-US" sz="1800" dirty="0"/>
                    </a:p>
                  </a:txBody>
                  <a:tcPr marL="91439" marR="91439" marT="45725" marB="45725"/>
                </a:tc>
                <a:tc>
                  <a:txBody>
                    <a:bodyPr/>
                    <a:lstStyle/>
                    <a:p>
                      <a:r>
                        <a:rPr lang="en-US" altLang="zh-CN" sz="1800" dirty="0"/>
                        <a:t>3411</a:t>
                      </a:r>
                      <a:endParaRPr lang="zh-CN" altLang="en-US" sz="1800" dirty="0"/>
                    </a:p>
                  </a:txBody>
                  <a:tcPr marL="91439" marR="91439" marT="45725" marB="45725"/>
                </a:tc>
                <a:tc>
                  <a:txBody>
                    <a:bodyPr/>
                    <a:lstStyle/>
                    <a:p>
                      <a:r>
                        <a:rPr lang="en-US" altLang="zh-CN" sz="1800" dirty="0"/>
                        <a:t>96.2</a:t>
                      </a:r>
                      <a:endParaRPr lang="zh-CN" altLang="en-US" sz="1800" dirty="0"/>
                    </a:p>
                  </a:txBody>
                  <a:tcPr marL="91439" marR="91439" marT="45725" marB="45725"/>
                </a:tc>
                <a:tc>
                  <a:txBody>
                    <a:bodyPr/>
                    <a:lstStyle/>
                    <a:p>
                      <a:r>
                        <a:rPr lang="en-US" altLang="zh-CN" sz="1800" dirty="0"/>
                        <a:t>95</a:t>
                      </a:r>
                      <a:endParaRPr lang="zh-CN" altLang="en-US" sz="1800" dirty="0"/>
                    </a:p>
                  </a:txBody>
                  <a:tcPr marL="91439" marR="91439" marT="45725" marB="45725"/>
                </a:tc>
                <a:tc>
                  <a:txBody>
                    <a:bodyPr/>
                    <a:lstStyle/>
                    <a:p>
                      <a:r>
                        <a:rPr lang="en-US" altLang="zh-CN" sz="1800" dirty="0"/>
                        <a:t>47</a:t>
                      </a:r>
                      <a:endParaRPr lang="zh-CN" altLang="en-US" sz="1800" dirty="0"/>
                    </a:p>
                  </a:txBody>
                  <a:tcPr marL="91439" marR="91439" marT="45725" marB="45725"/>
                </a:tc>
                <a:tc>
                  <a:txBody>
                    <a:bodyPr/>
                    <a:lstStyle/>
                    <a:p>
                      <a:r>
                        <a:rPr lang="en-US" altLang="zh-CN" sz="1800" dirty="0"/>
                        <a:t>100.0</a:t>
                      </a:r>
                      <a:endParaRPr lang="zh-CN" altLang="en-US" sz="1800" dirty="0"/>
                    </a:p>
                  </a:txBody>
                  <a:tcPr marL="91439" marR="91439" marT="45725" marB="45725"/>
                </a:tc>
                <a:extLst>
                  <a:ext uri="{0D108BD9-81ED-4DB2-BD59-A6C34878D82A}">
                    <a16:rowId xmlns="" xmlns:a16="http://schemas.microsoft.com/office/drawing/2014/main" val="10004"/>
                  </a:ext>
                </a:extLst>
              </a:tr>
              <a:tr h="392301">
                <a:tc>
                  <a:txBody>
                    <a:bodyPr/>
                    <a:lstStyle/>
                    <a:p>
                      <a:r>
                        <a:rPr lang="zh-CN" altLang="en-US" sz="1800" dirty="0"/>
                        <a:t>英国</a:t>
                      </a:r>
                    </a:p>
                  </a:txBody>
                  <a:tcPr marL="91439" marR="91439" marT="45725" marB="45725"/>
                </a:tc>
                <a:tc>
                  <a:txBody>
                    <a:bodyPr/>
                    <a:lstStyle/>
                    <a:p>
                      <a:r>
                        <a:rPr lang="en-US" altLang="zh-CN" sz="1800" dirty="0"/>
                        <a:t>5.3</a:t>
                      </a:r>
                      <a:endParaRPr lang="zh-CN" altLang="en-US" sz="1800" dirty="0"/>
                    </a:p>
                  </a:txBody>
                  <a:tcPr marL="91439" marR="91439" marT="45725" marB="45725"/>
                </a:tc>
                <a:tc>
                  <a:txBody>
                    <a:bodyPr/>
                    <a:lstStyle/>
                    <a:p>
                      <a:r>
                        <a:rPr lang="en-US" altLang="zh-CN" sz="1800" dirty="0"/>
                        <a:t>79</a:t>
                      </a:r>
                      <a:endParaRPr lang="zh-CN" altLang="en-US" sz="1800" dirty="0"/>
                    </a:p>
                  </a:txBody>
                  <a:tcPr marL="91439" marR="91439" marT="45725" marB="45725"/>
                </a:tc>
                <a:tc>
                  <a:txBody>
                    <a:bodyPr/>
                    <a:lstStyle/>
                    <a:p>
                      <a:r>
                        <a:rPr lang="en-US" altLang="zh-CN" sz="1800" dirty="0"/>
                        <a:t>6</a:t>
                      </a:r>
                      <a:endParaRPr lang="zh-CN" altLang="en-US" sz="1800" dirty="0"/>
                    </a:p>
                  </a:txBody>
                  <a:tcPr marL="91439" marR="91439" marT="45725" marB="45725"/>
                </a:tc>
                <a:tc>
                  <a:txBody>
                    <a:bodyPr/>
                    <a:lstStyle/>
                    <a:p>
                      <a:r>
                        <a:rPr lang="en-US" altLang="zh-CN" sz="1800" dirty="0"/>
                        <a:t>3318</a:t>
                      </a:r>
                      <a:endParaRPr lang="zh-CN" altLang="en-US" sz="1800" dirty="0"/>
                    </a:p>
                  </a:txBody>
                  <a:tcPr marL="91439" marR="91439" marT="45725" marB="45725"/>
                </a:tc>
                <a:tc>
                  <a:txBody>
                    <a:bodyPr/>
                    <a:lstStyle/>
                    <a:p>
                      <a:r>
                        <a:rPr lang="en-US" altLang="zh-CN" sz="1800" dirty="0"/>
                        <a:t>96.8</a:t>
                      </a:r>
                      <a:endParaRPr lang="zh-CN" altLang="en-US" sz="1800" dirty="0"/>
                    </a:p>
                  </a:txBody>
                  <a:tcPr marL="91439" marR="91439" marT="45725" marB="45725"/>
                </a:tc>
                <a:tc>
                  <a:txBody>
                    <a:bodyPr/>
                    <a:lstStyle/>
                    <a:p>
                      <a:r>
                        <a:rPr lang="en-US" altLang="zh-CN" sz="1800" dirty="0"/>
                        <a:t>92</a:t>
                      </a:r>
                      <a:endParaRPr lang="zh-CN" altLang="en-US" sz="1800" dirty="0"/>
                    </a:p>
                  </a:txBody>
                  <a:tcPr marL="91439" marR="91439" marT="45725" marB="45725"/>
                </a:tc>
                <a:tc>
                  <a:txBody>
                    <a:bodyPr/>
                    <a:lstStyle/>
                    <a:p>
                      <a:r>
                        <a:rPr lang="en-US" altLang="zh-CN" sz="1800" dirty="0"/>
                        <a:t>52</a:t>
                      </a:r>
                      <a:endParaRPr lang="zh-CN" altLang="en-US" sz="1800" dirty="0"/>
                    </a:p>
                  </a:txBody>
                  <a:tcPr marL="91439" marR="91439" marT="45725" marB="45725"/>
                </a:tc>
                <a:tc>
                  <a:txBody>
                    <a:bodyPr/>
                    <a:lstStyle/>
                    <a:p>
                      <a:r>
                        <a:rPr lang="en-US" altLang="zh-CN" sz="1800" dirty="0"/>
                        <a:t>100.0</a:t>
                      </a:r>
                      <a:endParaRPr lang="zh-CN" altLang="en-US" sz="1800" dirty="0"/>
                    </a:p>
                  </a:txBody>
                  <a:tcPr marL="91439" marR="91439" marT="45725" marB="45725"/>
                </a:tc>
                <a:extLst>
                  <a:ext uri="{0D108BD9-81ED-4DB2-BD59-A6C34878D82A}">
                    <a16:rowId xmlns="" xmlns:a16="http://schemas.microsoft.com/office/drawing/2014/main" val="10005"/>
                  </a:ext>
                </a:extLst>
              </a:tr>
              <a:tr h="392301">
                <a:tc>
                  <a:txBody>
                    <a:bodyPr/>
                    <a:lstStyle/>
                    <a:p>
                      <a:r>
                        <a:rPr lang="zh-CN" altLang="en-US" sz="1800" dirty="0"/>
                        <a:t>法国</a:t>
                      </a:r>
                    </a:p>
                  </a:txBody>
                  <a:tcPr marL="91439" marR="91439" marT="45725" marB="45725"/>
                </a:tc>
                <a:tc>
                  <a:txBody>
                    <a:bodyPr/>
                    <a:lstStyle/>
                    <a:p>
                      <a:r>
                        <a:rPr lang="en-US" altLang="zh-CN" sz="1800" dirty="0"/>
                        <a:t>6.0</a:t>
                      </a:r>
                      <a:endParaRPr lang="zh-CN" altLang="en-US" sz="1800" dirty="0"/>
                    </a:p>
                  </a:txBody>
                  <a:tcPr marL="91439" marR="91439" marT="45725" marB="45725"/>
                </a:tc>
                <a:tc>
                  <a:txBody>
                    <a:bodyPr/>
                    <a:lstStyle/>
                    <a:p>
                      <a:r>
                        <a:rPr lang="en-US" altLang="zh-CN" sz="1800" dirty="0"/>
                        <a:t>77</a:t>
                      </a:r>
                      <a:endParaRPr lang="zh-CN" altLang="en-US" sz="1800" dirty="0"/>
                    </a:p>
                  </a:txBody>
                  <a:tcPr marL="91439" marR="91439" marT="45725" marB="45725"/>
                </a:tc>
                <a:tc>
                  <a:txBody>
                    <a:bodyPr/>
                    <a:lstStyle/>
                    <a:p>
                      <a:r>
                        <a:rPr lang="en-US" altLang="zh-CN" sz="1800" dirty="0"/>
                        <a:t>5</a:t>
                      </a:r>
                      <a:endParaRPr lang="zh-CN" altLang="en-US" sz="1800" dirty="0"/>
                    </a:p>
                  </a:txBody>
                  <a:tcPr marL="91439" marR="91439" marT="45725" marB="45725"/>
                </a:tc>
                <a:tc>
                  <a:txBody>
                    <a:bodyPr/>
                    <a:lstStyle/>
                    <a:p>
                      <a:r>
                        <a:rPr lang="en-US" altLang="zh-CN" sz="1800" dirty="0"/>
                        <a:t>3575</a:t>
                      </a:r>
                      <a:endParaRPr lang="zh-CN" altLang="en-US" sz="1800" dirty="0"/>
                    </a:p>
                  </a:txBody>
                  <a:tcPr marL="91439" marR="91439" marT="45725" marB="45725"/>
                </a:tc>
                <a:tc>
                  <a:txBody>
                    <a:bodyPr/>
                    <a:lstStyle/>
                    <a:p>
                      <a:r>
                        <a:rPr lang="en-US" altLang="zh-CN" sz="1800" dirty="0"/>
                        <a:t>115.9</a:t>
                      </a:r>
                      <a:endParaRPr lang="zh-CN" altLang="en-US" sz="1800" dirty="0"/>
                    </a:p>
                  </a:txBody>
                  <a:tcPr marL="91439" marR="91439" marT="45725" marB="45725"/>
                </a:tc>
                <a:tc>
                  <a:txBody>
                    <a:bodyPr/>
                    <a:lstStyle/>
                    <a:p>
                      <a:r>
                        <a:rPr lang="en-US" altLang="zh-CN" sz="1800" dirty="0"/>
                        <a:t>99</a:t>
                      </a:r>
                      <a:endParaRPr lang="zh-CN" altLang="en-US" sz="1800" dirty="0"/>
                    </a:p>
                  </a:txBody>
                  <a:tcPr marL="91439" marR="91439" marT="45725" marB="45725"/>
                </a:tc>
                <a:tc>
                  <a:txBody>
                    <a:bodyPr/>
                    <a:lstStyle/>
                    <a:p>
                      <a:r>
                        <a:rPr lang="en-US" altLang="zh-CN" sz="1800" dirty="0"/>
                        <a:t>51</a:t>
                      </a:r>
                      <a:endParaRPr lang="zh-CN" altLang="en-US" sz="1800" dirty="0"/>
                    </a:p>
                  </a:txBody>
                  <a:tcPr marL="91439" marR="91439" marT="45725" marB="45725"/>
                </a:tc>
                <a:tc>
                  <a:txBody>
                    <a:bodyPr/>
                    <a:lstStyle/>
                    <a:p>
                      <a:r>
                        <a:rPr lang="en-US" altLang="zh-CN" sz="1800" dirty="0"/>
                        <a:t>100.0</a:t>
                      </a:r>
                      <a:endParaRPr lang="zh-CN" altLang="en-US" sz="1800" dirty="0"/>
                    </a:p>
                  </a:txBody>
                  <a:tcPr marL="91439" marR="91439" marT="45725" marB="45725"/>
                </a:tc>
                <a:extLst>
                  <a:ext uri="{0D108BD9-81ED-4DB2-BD59-A6C34878D82A}">
                    <a16:rowId xmlns="" xmlns:a16="http://schemas.microsoft.com/office/drawing/2014/main" val="10006"/>
                  </a:ext>
                </a:extLst>
              </a:tr>
              <a:tr h="392301">
                <a:tc>
                  <a:txBody>
                    <a:bodyPr/>
                    <a:lstStyle/>
                    <a:p>
                      <a:r>
                        <a:rPr lang="zh-CN" altLang="en-US" sz="1800" dirty="0"/>
                        <a:t>韩国</a:t>
                      </a:r>
                    </a:p>
                  </a:txBody>
                  <a:tcPr marL="91439" marR="91439" marT="45725" marB="45725"/>
                </a:tc>
                <a:tc>
                  <a:txBody>
                    <a:bodyPr/>
                    <a:lstStyle/>
                    <a:p>
                      <a:r>
                        <a:rPr lang="en-US" altLang="zh-CN" sz="1800" dirty="0"/>
                        <a:t>3.7</a:t>
                      </a:r>
                      <a:endParaRPr lang="zh-CN" altLang="en-US" sz="1800" dirty="0"/>
                    </a:p>
                  </a:txBody>
                  <a:tcPr marL="91439" marR="91439" marT="45725" marB="45725"/>
                </a:tc>
                <a:tc>
                  <a:txBody>
                    <a:bodyPr/>
                    <a:lstStyle/>
                    <a:p>
                      <a:r>
                        <a:rPr lang="en-US" altLang="zh-CN" sz="1800" dirty="0"/>
                        <a:t>73</a:t>
                      </a:r>
                      <a:endParaRPr lang="zh-CN" altLang="en-US" sz="1800" dirty="0"/>
                    </a:p>
                  </a:txBody>
                  <a:tcPr marL="91439" marR="91439" marT="45725" marB="45725"/>
                </a:tc>
                <a:tc>
                  <a:txBody>
                    <a:bodyPr/>
                    <a:lstStyle/>
                    <a:p>
                      <a:r>
                        <a:rPr lang="en-US" altLang="zh-CN" sz="1800" dirty="0"/>
                        <a:t>8</a:t>
                      </a:r>
                      <a:endParaRPr lang="zh-CN" altLang="en-US" sz="1800" dirty="0"/>
                    </a:p>
                  </a:txBody>
                  <a:tcPr marL="91439" marR="91439" marT="45725" marB="45725"/>
                </a:tc>
                <a:tc>
                  <a:txBody>
                    <a:bodyPr/>
                    <a:lstStyle/>
                    <a:p>
                      <a:r>
                        <a:rPr lang="en-US" altLang="zh-CN" sz="1800" dirty="0"/>
                        <a:t>3073</a:t>
                      </a:r>
                      <a:endParaRPr lang="zh-CN" altLang="en-US" sz="1800" dirty="0"/>
                    </a:p>
                  </a:txBody>
                  <a:tcPr marL="91439" marR="91439" marT="45725" marB="45725"/>
                </a:tc>
                <a:tc>
                  <a:txBody>
                    <a:bodyPr/>
                    <a:lstStyle/>
                    <a:p>
                      <a:r>
                        <a:rPr lang="en-US" altLang="zh-CN" sz="1800" dirty="0"/>
                        <a:t>88.2</a:t>
                      </a:r>
                      <a:endParaRPr lang="zh-CN" altLang="en-US" sz="1800" dirty="0"/>
                    </a:p>
                  </a:txBody>
                  <a:tcPr marL="91439" marR="91439" marT="45725" marB="45725"/>
                </a:tc>
                <a:tc>
                  <a:txBody>
                    <a:bodyPr/>
                    <a:lstStyle/>
                    <a:p>
                      <a:r>
                        <a:rPr lang="en-US" altLang="zh-CN" sz="1800" dirty="0"/>
                        <a:t>100</a:t>
                      </a:r>
                      <a:endParaRPr lang="zh-CN" altLang="en-US" sz="1800" dirty="0"/>
                    </a:p>
                  </a:txBody>
                  <a:tcPr marL="91439" marR="91439" marT="45725" marB="45725"/>
                </a:tc>
                <a:tc>
                  <a:txBody>
                    <a:bodyPr/>
                    <a:lstStyle/>
                    <a:p>
                      <a:r>
                        <a:rPr lang="en-US" altLang="zh-CN" sz="1800" dirty="0"/>
                        <a:t>68</a:t>
                      </a:r>
                      <a:endParaRPr lang="zh-CN" altLang="en-US" sz="1800" dirty="0"/>
                    </a:p>
                  </a:txBody>
                  <a:tcPr marL="91439" marR="91439" marT="45725" marB="45725"/>
                </a:tc>
                <a:tc>
                  <a:txBody>
                    <a:bodyPr/>
                    <a:lstStyle/>
                    <a:p>
                      <a:r>
                        <a:rPr lang="en-US" altLang="zh-CN" sz="1800" dirty="0"/>
                        <a:t>97.8</a:t>
                      </a:r>
                      <a:endParaRPr lang="zh-CN" altLang="en-US" sz="1800" dirty="0"/>
                    </a:p>
                  </a:txBody>
                  <a:tcPr marL="91439" marR="91439" marT="45725" marB="45725"/>
                </a:tc>
                <a:extLst>
                  <a:ext uri="{0D108BD9-81ED-4DB2-BD59-A6C34878D82A}">
                    <a16:rowId xmlns="" xmlns:a16="http://schemas.microsoft.com/office/drawing/2014/main" val="10007"/>
                  </a:ext>
                </a:extLst>
              </a:tr>
              <a:tr h="392301">
                <a:tc>
                  <a:txBody>
                    <a:bodyPr/>
                    <a:lstStyle/>
                    <a:p>
                      <a:r>
                        <a:rPr lang="zh-CN" altLang="en-US" sz="1800" dirty="0"/>
                        <a:t>新加坡</a:t>
                      </a:r>
                    </a:p>
                  </a:txBody>
                  <a:tcPr marL="91439" marR="91439" marT="45725" marB="45725"/>
                </a:tc>
                <a:tc>
                  <a:txBody>
                    <a:bodyPr/>
                    <a:lstStyle/>
                    <a:p>
                      <a:r>
                        <a:rPr lang="en-US" altLang="zh-CN" sz="1800" dirty="0"/>
                        <a:t>3.0</a:t>
                      </a:r>
                      <a:endParaRPr lang="zh-CN" altLang="en-US" sz="1800" dirty="0"/>
                    </a:p>
                  </a:txBody>
                  <a:tcPr marL="91439" marR="91439" marT="45725" marB="45725"/>
                </a:tc>
                <a:tc>
                  <a:txBody>
                    <a:bodyPr/>
                    <a:lstStyle/>
                    <a:p>
                      <a:r>
                        <a:rPr lang="en-US" altLang="zh-CN" sz="1800" dirty="0"/>
                        <a:t>78</a:t>
                      </a:r>
                      <a:endParaRPr lang="zh-CN" altLang="en-US" sz="1800" dirty="0"/>
                    </a:p>
                  </a:txBody>
                  <a:tcPr marL="91439" marR="91439" marT="45725" marB="45725"/>
                </a:tc>
                <a:tc>
                  <a:txBody>
                    <a:bodyPr/>
                    <a:lstStyle/>
                    <a:p>
                      <a:r>
                        <a:rPr lang="en-US" altLang="zh-CN" sz="1800" dirty="0"/>
                        <a:t>3</a:t>
                      </a:r>
                      <a:endParaRPr lang="zh-CN" altLang="en-US" sz="1800" dirty="0"/>
                    </a:p>
                  </a:txBody>
                  <a:tcPr marL="91439" marR="91439" marT="45725" marB="45725"/>
                </a:tc>
                <a:tc>
                  <a:txBody>
                    <a:bodyPr/>
                    <a:lstStyle/>
                    <a:p>
                      <a:r>
                        <a:rPr lang="en-US" altLang="zh-CN" sz="1800" dirty="0"/>
                        <a:t>——</a:t>
                      </a:r>
                      <a:endParaRPr lang="zh-CN" altLang="en-US" sz="1800" dirty="0"/>
                    </a:p>
                  </a:txBody>
                  <a:tcPr marL="91439" marR="91439" marT="45725" marB="45725"/>
                </a:tc>
                <a:tc>
                  <a:txBody>
                    <a:bodyPr/>
                    <a:lstStyle/>
                    <a:p>
                      <a:r>
                        <a:rPr lang="en-US" altLang="zh-CN" sz="1800" dirty="0"/>
                        <a:t>——</a:t>
                      </a:r>
                      <a:endParaRPr lang="zh-CN" altLang="en-US" sz="1800" dirty="0"/>
                    </a:p>
                  </a:txBody>
                  <a:tcPr marL="91439" marR="91439" marT="45725" marB="45725"/>
                </a:tc>
                <a:tc>
                  <a:txBody>
                    <a:bodyPr/>
                    <a:lstStyle/>
                    <a:p>
                      <a:r>
                        <a:rPr lang="en-US" altLang="zh-CN" sz="1800" dirty="0"/>
                        <a:t>76</a:t>
                      </a:r>
                      <a:endParaRPr lang="zh-CN" altLang="en-US" sz="1800" dirty="0"/>
                    </a:p>
                  </a:txBody>
                  <a:tcPr marL="91439" marR="91439" marT="45725" marB="45725"/>
                </a:tc>
                <a:tc>
                  <a:txBody>
                    <a:bodyPr/>
                    <a:lstStyle/>
                    <a:p>
                      <a:r>
                        <a:rPr lang="en-US" altLang="zh-CN" sz="1800" dirty="0"/>
                        <a:t>39</a:t>
                      </a:r>
                      <a:endParaRPr lang="zh-CN" altLang="en-US" sz="1800" dirty="0"/>
                    </a:p>
                  </a:txBody>
                  <a:tcPr marL="91439" marR="91439" marT="45725" marB="45725"/>
                </a:tc>
                <a:tc>
                  <a:txBody>
                    <a:bodyPr/>
                    <a:lstStyle/>
                    <a:p>
                      <a:r>
                        <a:rPr lang="en-US" altLang="zh-CN" sz="1800" dirty="0"/>
                        <a:t>92.4</a:t>
                      </a:r>
                      <a:endParaRPr lang="zh-CN" altLang="en-US" sz="1800" dirty="0"/>
                    </a:p>
                  </a:txBody>
                  <a:tcPr marL="91439" marR="91439" marT="45725" marB="45725"/>
                </a:tc>
                <a:extLst>
                  <a:ext uri="{0D108BD9-81ED-4DB2-BD59-A6C34878D82A}">
                    <a16:rowId xmlns="" xmlns:a16="http://schemas.microsoft.com/office/drawing/2014/main" val="10008"/>
                  </a:ext>
                </a:extLst>
              </a:tr>
              <a:tr h="392301">
                <a:tc>
                  <a:txBody>
                    <a:bodyPr/>
                    <a:lstStyle/>
                    <a:p>
                      <a:r>
                        <a:rPr lang="zh-CN" altLang="en-US" sz="1800" dirty="0"/>
                        <a:t>菲律宾</a:t>
                      </a:r>
                    </a:p>
                  </a:txBody>
                  <a:tcPr marL="91439" marR="91439" marT="45725" marB="45725"/>
                </a:tc>
                <a:tc>
                  <a:txBody>
                    <a:bodyPr/>
                    <a:lstStyle/>
                    <a:p>
                      <a:r>
                        <a:rPr lang="en-US" altLang="zh-CN" sz="1800" dirty="0"/>
                        <a:t>3.4</a:t>
                      </a:r>
                      <a:endParaRPr lang="zh-CN" altLang="en-US" sz="1800" dirty="0"/>
                    </a:p>
                  </a:txBody>
                  <a:tcPr marL="91439" marR="91439" marT="45725" marB="45725"/>
                </a:tc>
                <a:tc>
                  <a:txBody>
                    <a:bodyPr/>
                    <a:lstStyle/>
                    <a:p>
                      <a:r>
                        <a:rPr lang="en-US" altLang="zh-CN" sz="1800" dirty="0"/>
                        <a:t>69</a:t>
                      </a:r>
                      <a:endParaRPr lang="zh-CN" altLang="en-US" sz="1800" dirty="0"/>
                    </a:p>
                  </a:txBody>
                  <a:tcPr marL="91439" marR="91439" marT="45725" marB="45725"/>
                </a:tc>
                <a:tc>
                  <a:txBody>
                    <a:bodyPr/>
                    <a:lstStyle/>
                    <a:p>
                      <a:r>
                        <a:rPr lang="en-US" altLang="zh-CN" sz="1800" dirty="0"/>
                        <a:t>31</a:t>
                      </a:r>
                      <a:endParaRPr lang="zh-CN" altLang="en-US" sz="1800" dirty="0"/>
                    </a:p>
                  </a:txBody>
                  <a:tcPr marL="91439" marR="91439" marT="45725" marB="45725"/>
                </a:tc>
                <a:tc>
                  <a:txBody>
                    <a:bodyPr/>
                    <a:lstStyle/>
                    <a:p>
                      <a:r>
                        <a:rPr lang="en-US" altLang="zh-CN" sz="1800" dirty="0"/>
                        <a:t>2357</a:t>
                      </a:r>
                      <a:endParaRPr lang="zh-CN" altLang="en-US" sz="1800" dirty="0"/>
                    </a:p>
                  </a:txBody>
                  <a:tcPr marL="91439" marR="91439" marT="45725" marB="45725"/>
                </a:tc>
                <a:tc>
                  <a:txBody>
                    <a:bodyPr/>
                    <a:lstStyle/>
                    <a:p>
                      <a:r>
                        <a:rPr lang="en-US" altLang="zh-CN" sz="1800" dirty="0"/>
                        <a:t>55.5</a:t>
                      </a:r>
                      <a:endParaRPr lang="zh-CN" altLang="en-US" sz="1800" dirty="0"/>
                    </a:p>
                  </a:txBody>
                  <a:tcPr marL="91439" marR="91439" marT="45725" marB="45725"/>
                </a:tc>
                <a:tc>
                  <a:txBody>
                    <a:bodyPr/>
                    <a:lstStyle/>
                    <a:p>
                      <a:r>
                        <a:rPr lang="en-US" altLang="zh-CN" sz="1800" dirty="0"/>
                        <a:t>78</a:t>
                      </a:r>
                      <a:endParaRPr lang="zh-CN" altLang="en-US" sz="1800" dirty="0"/>
                    </a:p>
                  </a:txBody>
                  <a:tcPr marL="91439" marR="91439" marT="45725" marB="45725"/>
                </a:tc>
                <a:tc>
                  <a:txBody>
                    <a:bodyPr/>
                    <a:lstStyle/>
                    <a:p>
                      <a:r>
                        <a:rPr lang="en-US" altLang="zh-CN" sz="1800" dirty="0"/>
                        <a:t>29</a:t>
                      </a:r>
                      <a:endParaRPr lang="zh-CN" altLang="en-US" sz="1800" dirty="0"/>
                    </a:p>
                  </a:txBody>
                  <a:tcPr marL="91439" marR="91439" marT="45725" marB="45725"/>
                </a:tc>
                <a:tc>
                  <a:txBody>
                    <a:bodyPr/>
                    <a:lstStyle/>
                    <a:p>
                      <a:r>
                        <a:rPr lang="en-US" altLang="zh-CN" sz="1800" dirty="0"/>
                        <a:t>95.4</a:t>
                      </a:r>
                      <a:endParaRPr lang="zh-CN" altLang="en-US" sz="1800" dirty="0"/>
                    </a:p>
                  </a:txBody>
                  <a:tcPr marL="91439" marR="91439" marT="45725" marB="45725"/>
                </a:tc>
                <a:extLst>
                  <a:ext uri="{0D108BD9-81ED-4DB2-BD59-A6C34878D82A}">
                    <a16:rowId xmlns="" xmlns:a16="http://schemas.microsoft.com/office/drawing/2014/main" val="10009"/>
                  </a:ext>
                </a:extLst>
              </a:tr>
              <a:tr h="392301">
                <a:tc>
                  <a:txBody>
                    <a:bodyPr/>
                    <a:lstStyle/>
                    <a:p>
                      <a:r>
                        <a:rPr lang="zh-CN" altLang="en-US" sz="1800" dirty="0"/>
                        <a:t>泰国</a:t>
                      </a:r>
                    </a:p>
                  </a:txBody>
                  <a:tcPr marL="91439" marR="91439" marT="45725" marB="45725"/>
                </a:tc>
                <a:tc>
                  <a:txBody>
                    <a:bodyPr/>
                    <a:lstStyle/>
                    <a:p>
                      <a:r>
                        <a:rPr lang="en-US" altLang="zh-CN" sz="1800" dirty="0"/>
                        <a:t>4.8</a:t>
                      </a:r>
                      <a:endParaRPr lang="zh-CN" altLang="en-US" sz="1800" dirty="0"/>
                    </a:p>
                  </a:txBody>
                  <a:tcPr marL="91439" marR="91439" marT="45725" marB="45725"/>
                </a:tc>
                <a:tc>
                  <a:txBody>
                    <a:bodyPr/>
                    <a:lstStyle/>
                    <a:p>
                      <a:r>
                        <a:rPr lang="en-US" altLang="zh-CN" sz="1800" dirty="0"/>
                        <a:t>69</a:t>
                      </a:r>
                      <a:endParaRPr lang="zh-CN" altLang="en-US" sz="1800" dirty="0"/>
                    </a:p>
                  </a:txBody>
                  <a:tcPr marL="91439" marR="91439" marT="45725" marB="45725"/>
                </a:tc>
                <a:tc>
                  <a:txBody>
                    <a:bodyPr/>
                    <a:lstStyle/>
                    <a:p>
                      <a:r>
                        <a:rPr lang="en-US" altLang="zh-CN" sz="1800" dirty="0"/>
                        <a:t>28</a:t>
                      </a:r>
                      <a:endParaRPr lang="zh-CN" altLang="en-US" sz="1800" dirty="0"/>
                    </a:p>
                  </a:txBody>
                  <a:tcPr marL="91439" marR="91439" marT="45725" marB="45725"/>
                </a:tc>
                <a:tc>
                  <a:txBody>
                    <a:bodyPr/>
                    <a:lstStyle/>
                    <a:p>
                      <a:r>
                        <a:rPr lang="en-US" altLang="zh-CN" sz="1800" dirty="0"/>
                        <a:t>2411</a:t>
                      </a:r>
                      <a:endParaRPr lang="zh-CN" altLang="en-US" sz="1800" dirty="0"/>
                    </a:p>
                  </a:txBody>
                  <a:tcPr marL="91439" marR="91439" marT="45725" marB="45725"/>
                </a:tc>
                <a:tc>
                  <a:txBody>
                    <a:bodyPr/>
                    <a:lstStyle/>
                    <a:p>
                      <a:r>
                        <a:rPr lang="en-US" altLang="zh-CN" sz="1800" dirty="0"/>
                        <a:t>53.2</a:t>
                      </a:r>
                      <a:endParaRPr lang="zh-CN" altLang="en-US" sz="1800" dirty="0"/>
                    </a:p>
                  </a:txBody>
                  <a:tcPr marL="91439" marR="91439" marT="45725" marB="45725"/>
                </a:tc>
                <a:tc>
                  <a:txBody>
                    <a:bodyPr/>
                    <a:lstStyle/>
                    <a:p>
                      <a:r>
                        <a:rPr lang="en-US" altLang="zh-CN" sz="1800" dirty="0"/>
                        <a:t>48</a:t>
                      </a:r>
                      <a:endParaRPr lang="zh-CN" altLang="en-US" sz="1800" dirty="0"/>
                    </a:p>
                  </a:txBody>
                  <a:tcPr marL="91439" marR="91439" marT="45725" marB="45725"/>
                </a:tc>
                <a:tc>
                  <a:txBody>
                    <a:bodyPr/>
                    <a:lstStyle/>
                    <a:p>
                      <a:r>
                        <a:rPr lang="en-US" altLang="zh-CN" sz="1800" dirty="0"/>
                        <a:t>22</a:t>
                      </a:r>
                      <a:endParaRPr lang="zh-CN" altLang="en-US" sz="1800" dirty="0"/>
                    </a:p>
                  </a:txBody>
                  <a:tcPr marL="91439" marR="91439" marT="45725" marB="45725"/>
                </a:tc>
                <a:tc>
                  <a:txBody>
                    <a:bodyPr/>
                    <a:lstStyle/>
                    <a:p>
                      <a:r>
                        <a:rPr lang="en-US" altLang="zh-CN" sz="1800" dirty="0"/>
                        <a:t>95.6</a:t>
                      </a:r>
                      <a:endParaRPr lang="zh-CN" altLang="en-US" sz="1800" dirty="0"/>
                    </a:p>
                  </a:txBody>
                  <a:tcPr marL="91439" marR="91439" marT="45725" marB="45725"/>
                </a:tc>
                <a:extLst>
                  <a:ext uri="{0D108BD9-81ED-4DB2-BD59-A6C34878D82A}">
                    <a16:rowId xmlns="" xmlns:a16="http://schemas.microsoft.com/office/drawing/2014/main" val="10010"/>
                  </a:ext>
                </a:extLst>
              </a:tr>
              <a:tr h="392301">
                <a:tc>
                  <a:txBody>
                    <a:bodyPr/>
                    <a:lstStyle/>
                    <a:p>
                      <a:r>
                        <a:rPr lang="zh-CN" altLang="en-US" sz="1800" dirty="0"/>
                        <a:t>印度</a:t>
                      </a:r>
                    </a:p>
                  </a:txBody>
                  <a:tcPr marL="91439" marR="91439" marT="45725" marB="45725"/>
                </a:tc>
                <a:tc>
                  <a:txBody>
                    <a:bodyPr/>
                    <a:lstStyle/>
                    <a:p>
                      <a:r>
                        <a:rPr lang="en-US" altLang="zh-CN" sz="1800" dirty="0"/>
                        <a:t>3.2</a:t>
                      </a:r>
                      <a:endParaRPr lang="zh-CN" altLang="en-US" sz="1800" dirty="0"/>
                    </a:p>
                  </a:txBody>
                  <a:tcPr marL="91439" marR="91439" marT="45725" marB="45725"/>
                </a:tc>
                <a:tc>
                  <a:txBody>
                    <a:bodyPr/>
                    <a:lstStyle/>
                    <a:p>
                      <a:r>
                        <a:rPr lang="en-US" altLang="zh-CN" sz="1800" dirty="0"/>
                        <a:t>63</a:t>
                      </a:r>
                      <a:endParaRPr lang="zh-CN" altLang="en-US" sz="1800" dirty="0"/>
                    </a:p>
                  </a:txBody>
                  <a:tcPr marL="91439" marR="91439" marT="45725" marB="45725"/>
                </a:tc>
                <a:tc>
                  <a:txBody>
                    <a:bodyPr/>
                    <a:lstStyle/>
                    <a:p>
                      <a:r>
                        <a:rPr lang="en-US" altLang="zh-CN" sz="1800" dirty="0"/>
                        <a:t>71</a:t>
                      </a:r>
                      <a:endParaRPr lang="zh-CN" altLang="en-US" sz="1800" dirty="0"/>
                    </a:p>
                  </a:txBody>
                  <a:tcPr marL="91439" marR="91439" marT="45725" marB="45725"/>
                </a:tc>
                <a:tc>
                  <a:txBody>
                    <a:bodyPr/>
                    <a:lstStyle/>
                    <a:p>
                      <a:r>
                        <a:rPr lang="en-US" altLang="zh-CN" sz="1800" dirty="0"/>
                        <a:t>2417</a:t>
                      </a:r>
                      <a:endParaRPr lang="zh-CN" altLang="en-US" sz="1800" dirty="0"/>
                    </a:p>
                  </a:txBody>
                  <a:tcPr marL="91439" marR="91439" marT="45725" marB="45725"/>
                </a:tc>
                <a:tc>
                  <a:txBody>
                    <a:bodyPr/>
                    <a:lstStyle/>
                    <a:p>
                      <a:r>
                        <a:rPr lang="en-US" altLang="zh-CN" sz="1800" dirty="0"/>
                        <a:t>58.4</a:t>
                      </a:r>
                      <a:endParaRPr lang="zh-CN" altLang="en-US" sz="1800" dirty="0"/>
                    </a:p>
                  </a:txBody>
                  <a:tcPr marL="91439" marR="91439" marT="45725" marB="45725"/>
                </a:tc>
                <a:tc>
                  <a:txBody>
                    <a:bodyPr/>
                    <a:lstStyle/>
                    <a:p>
                      <a:r>
                        <a:rPr lang="en-US" altLang="zh-CN" sz="1800" dirty="0"/>
                        <a:t>60</a:t>
                      </a:r>
                      <a:endParaRPr lang="zh-CN" altLang="en-US" sz="1800" dirty="0"/>
                    </a:p>
                  </a:txBody>
                  <a:tcPr marL="91439" marR="91439" marT="45725" marB="45725"/>
                </a:tc>
                <a:tc>
                  <a:txBody>
                    <a:bodyPr/>
                    <a:lstStyle/>
                    <a:p>
                      <a:r>
                        <a:rPr lang="en-US" altLang="zh-CN" sz="1800" dirty="0"/>
                        <a:t>7</a:t>
                      </a:r>
                      <a:endParaRPr lang="zh-CN" altLang="en-US" sz="1800" dirty="0"/>
                    </a:p>
                  </a:txBody>
                  <a:tcPr marL="91439" marR="91439" marT="45725" marB="45725"/>
                </a:tc>
                <a:tc>
                  <a:txBody>
                    <a:bodyPr/>
                    <a:lstStyle/>
                    <a:p>
                      <a:r>
                        <a:rPr lang="en-US" altLang="zh-CN" sz="1800" dirty="0"/>
                        <a:t>55.8</a:t>
                      </a:r>
                      <a:endParaRPr lang="zh-CN" altLang="en-US" sz="1800" dirty="0"/>
                    </a:p>
                  </a:txBody>
                  <a:tcPr marL="91439" marR="91439" marT="45725" marB="45725"/>
                </a:tc>
                <a:extLst>
                  <a:ext uri="{0D108BD9-81ED-4DB2-BD59-A6C34878D82A}">
                    <a16:rowId xmlns="" xmlns:a16="http://schemas.microsoft.com/office/drawing/2014/main" val="10011"/>
                  </a:ext>
                </a:extLst>
              </a:tr>
            </a:tbl>
          </a:graphicData>
        </a:graphic>
      </p:graphicFrame>
      <p:sp>
        <p:nvSpPr>
          <p:cNvPr id="33927" name="矩形 3"/>
          <p:cNvSpPr>
            <a:spLocks noChangeArrowheads="1"/>
          </p:cNvSpPr>
          <p:nvPr/>
        </p:nvSpPr>
        <p:spPr bwMode="auto">
          <a:xfrm>
            <a:off x="571500" y="6396038"/>
            <a:ext cx="4551363" cy="338137"/>
          </a:xfrm>
          <a:prstGeom prst="rect">
            <a:avLst/>
          </a:prstGeom>
          <a:noFill/>
          <a:ln w="9525">
            <a:noFill/>
            <a:miter lim="800000"/>
            <a:headEnd/>
            <a:tailEnd/>
          </a:ln>
        </p:spPr>
        <p:txBody>
          <a:bodyPr wrap="none">
            <a:spAutoFit/>
          </a:bodyPr>
          <a:lstStyle/>
          <a:p>
            <a:r>
              <a:rPr lang="zh-CN" altLang="en-US" sz="1600" dirty="0"/>
              <a:t>数据来源</a:t>
            </a:r>
            <a:r>
              <a:rPr lang="en-US" altLang="zh-CN" sz="1600" dirty="0"/>
              <a:t>:</a:t>
            </a:r>
            <a:r>
              <a:rPr lang="zh-CN" altLang="en-US" sz="1600" dirty="0"/>
              <a:t>世界银行</a:t>
            </a:r>
            <a:r>
              <a:rPr lang="en-US" altLang="zh-CN" sz="1600" dirty="0"/>
              <a:t>《</a:t>
            </a:r>
            <a:r>
              <a:rPr lang="zh-CN" altLang="en-US" sz="1600" dirty="0"/>
              <a:t>世界发展报告</a:t>
            </a:r>
            <a:r>
              <a:rPr lang="en-US" altLang="zh-CN" sz="1600" dirty="0"/>
              <a:t>》2000</a:t>
            </a:r>
            <a:r>
              <a:rPr lang="zh-CN" altLang="en-US" sz="1600" dirty="0"/>
              <a:t>，</a:t>
            </a:r>
            <a:r>
              <a:rPr lang="en-US" altLang="zh-CN" sz="1600" dirty="0"/>
              <a:t>2001</a:t>
            </a:r>
            <a:endParaRPr lang="zh-CN" altLang="en-US" sz="1600" dirty="0"/>
          </a:p>
        </p:txBody>
      </p:sp>
      <p:pic>
        <p:nvPicPr>
          <p:cNvPr id="2" name="图片 1"/>
          <p:cNvPicPr>
            <a:picLocks noChangeAspect="1"/>
          </p:cNvPicPr>
          <p:nvPr/>
        </p:nvPicPr>
        <p:blipFill>
          <a:blip r:embed="rId2"/>
          <a:stretch>
            <a:fillRect/>
          </a:stretch>
        </p:blipFill>
        <p:spPr>
          <a:xfrm>
            <a:off x="725091" y="1052736"/>
            <a:ext cx="3846909" cy="3840813"/>
          </a:xfrm>
          <a:prstGeom prst="rect">
            <a:avLst/>
          </a:prstGeom>
        </p:spPr>
      </p:pic>
      <p:pic>
        <p:nvPicPr>
          <p:cNvPr id="4" name="图片 3"/>
          <p:cNvPicPr>
            <a:picLocks noChangeAspect="1"/>
          </p:cNvPicPr>
          <p:nvPr/>
        </p:nvPicPr>
        <p:blipFill>
          <a:blip r:embed="rId3"/>
          <a:stretch>
            <a:fillRect/>
          </a:stretch>
        </p:blipFill>
        <p:spPr>
          <a:xfrm>
            <a:off x="0" y="0"/>
            <a:ext cx="9144000" cy="6858000"/>
          </a:xfrm>
          <a:prstGeom prst="rect">
            <a:avLst/>
          </a:prstGeom>
        </p:spPr>
      </p:pic>
      <p:pic>
        <p:nvPicPr>
          <p:cNvPr id="5" name="图片 4"/>
          <p:cNvPicPr>
            <a:picLocks noChangeAspect="1"/>
          </p:cNvPicPr>
          <p:nvPr/>
        </p:nvPicPr>
        <p:blipFill>
          <a:blip r:embed="rId4"/>
          <a:stretch>
            <a:fillRect/>
          </a:stretch>
        </p:blipFill>
        <p:spPr>
          <a:xfrm>
            <a:off x="152400" y="15240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621096"/>
            <a:ext cx="9144000" cy="5143500"/>
          </a:xfrm>
          <a:prstGeom prst="rect">
            <a:avLst/>
          </a:prstGeom>
        </p:spPr>
      </p:pic>
      <p:sp>
        <p:nvSpPr>
          <p:cNvPr id="34818" name="标题 1"/>
          <p:cNvSpPr>
            <a:spLocks noGrp="1"/>
          </p:cNvSpPr>
          <p:nvPr>
            <p:ph type="title"/>
          </p:nvPr>
        </p:nvSpPr>
        <p:spPr/>
        <p:txBody>
          <a:bodyPr/>
          <a:lstStyle/>
          <a:p>
            <a:pPr eaLnBrk="1" hangingPunct="1"/>
            <a:r>
              <a:rPr lang="zh-CN" altLang="en-US"/>
              <a:t>③性别比例问题</a:t>
            </a:r>
          </a:p>
        </p:txBody>
      </p:sp>
      <p:sp>
        <p:nvSpPr>
          <p:cNvPr id="3" name="矩形 2"/>
          <p:cNvSpPr/>
          <p:nvPr/>
        </p:nvSpPr>
        <p:spPr>
          <a:xfrm>
            <a:off x="3478639" y="2852281"/>
            <a:ext cx="4572000" cy="830997"/>
          </a:xfrm>
          <a:prstGeom prst="rect">
            <a:avLst/>
          </a:prstGeom>
        </p:spPr>
        <p:txBody>
          <a:bodyPr>
            <a:spAutoFit/>
          </a:bodyPr>
          <a:lstStyle/>
          <a:p>
            <a:endParaRPr lang="en-US" altLang="zh-CN" dirty="0"/>
          </a:p>
          <a:p>
            <a:endParaRPr lang="zh-CN" altLang="en-US" dirty="0"/>
          </a:p>
        </p:txBody>
      </p:sp>
      <p:pic>
        <p:nvPicPr>
          <p:cNvPr id="2" name="图片 1"/>
          <p:cNvPicPr>
            <a:picLocks noChangeAspect="1"/>
          </p:cNvPicPr>
          <p:nvPr/>
        </p:nvPicPr>
        <p:blipFill>
          <a:blip r:embed="rId3"/>
          <a:stretch>
            <a:fillRect/>
          </a:stretch>
        </p:blipFill>
        <p:spPr>
          <a:xfrm>
            <a:off x="1147028" y="2971468"/>
            <a:ext cx="3333750" cy="3333750"/>
          </a:xfrm>
          <a:prstGeom prst="rect">
            <a:avLst/>
          </a:prstGeom>
        </p:spPr>
      </p:pic>
      <p:pic>
        <p:nvPicPr>
          <p:cNvPr id="4" name="图片 3"/>
          <p:cNvPicPr>
            <a:picLocks noChangeAspect="1"/>
          </p:cNvPicPr>
          <p:nvPr/>
        </p:nvPicPr>
        <p:blipFill>
          <a:blip r:embed="rId4"/>
          <a:stretch>
            <a:fillRect/>
          </a:stretch>
        </p:blipFill>
        <p:spPr>
          <a:xfrm>
            <a:off x="5470505" y="2806155"/>
            <a:ext cx="2683768" cy="3664376"/>
          </a:xfrm>
          <a:prstGeom prst="rect">
            <a:avLst/>
          </a:prstGeom>
        </p:spPr>
      </p:pic>
      <p:sp>
        <p:nvSpPr>
          <p:cNvPr id="34819" name="内容占位符 2"/>
          <p:cNvSpPr>
            <a:spLocks noGrp="1"/>
          </p:cNvSpPr>
          <p:nvPr>
            <p:ph idx="1"/>
          </p:nvPr>
        </p:nvSpPr>
        <p:spPr>
          <a:xfrm>
            <a:off x="1072330" y="4634679"/>
            <a:ext cx="6804484" cy="1326403"/>
          </a:xfrm>
        </p:spPr>
        <p:txBody>
          <a:bodyPr/>
          <a:lstStyle/>
          <a:p>
            <a:pPr eaLnBrk="1" hangingPunct="1"/>
            <a:r>
              <a:rPr lang="zh-CN" altLang="en-US" sz="2000" dirty="0"/>
              <a:t>据资料表明，在不受干扰的情况下，世界各国出生婴儿性别比是基本一致的，一般在</a:t>
            </a:r>
            <a:r>
              <a:rPr lang="en-US" altLang="zh-CN" sz="2000" dirty="0"/>
              <a:t>102-107</a:t>
            </a:r>
            <a:r>
              <a:rPr lang="zh-CN" altLang="en-US" sz="2000" dirty="0"/>
              <a:t>的范围内，即为</a:t>
            </a:r>
            <a:r>
              <a:rPr lang="en-US" altLang="zh-CN" sz="2000" dirty="0"/>
              <a:t>102</a:t>
            </a:r>
            <a:r>
              <a:rPr lang="zh-CN" altLang="en-US" sz="2000" dirty="0"/>
              <a:t>个</a:t>
            </a:r>
            <a:r>
              <a:rPr lang="en-US" altLang="zh-CN" sz="2000" dirty="0"/>
              <a:t>-107</a:t>
            </a:r>
            <a:r>
              <a:rPr lang="zh-CN" altLang="en-US" sz="2000" dirty="0"/>
              <a:t>个。人口学家把这个指标称为出生婴儿性别比的恒定值。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819">
                                            <p:txEl>
                                              <p:pRg st="0" end="0"/>
                                            </p:txEl>
                                          </p:spTgt>
                                        </p:tgtEl>
                                        <p:attrNameLst>
                                          <p:attrName>style.visibility</p:attrName>
                                        </p:attrNameLst>
                                      </p:cBhvr>
                                      <p:to>
                                        <p:strVal val="visible"/>
                                      </p:to>
                                    </p:set>
                                    <p:animEffect transition="in" filter="barn(inVertical)">
                                      <p:cBhvr>
                                        <p:cTn id="14" dur="500"/>
                                        <p:tgtEl>
                                          <p:spTgt spid="3481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a:t>④老龄化问题</a:t>
            </a:r>
          </a:p>
        </p:txBody>
      </p:sp>
      <p:sp>
        <p:nvSpPr>
          <p:cNvPr id="35843" name="内容占位符 2"/>
          <p:cNvSpPr>
            <a:spLocks noGrp="1"/>
          </p:cNvSpPr>
          <p:nvPr>
            <p:ph idx="1"/>
          </p:nvPr>
        </p:nvSpPr>
        <p:spPr>
          <a:ln>
            <a:solidFill>
              <a:schemeClr val="accent1"/>
            </a:solidFill>
          </a:ln>
        </p:spPr>
        <p:txBody>
          <a:bodyPr/>
          <a:lstStyle/>
          <a:p>
            <a:pPr eaLnBrk="1" hangingPunct="1"/>
            <a:r>
              <a:rPr lang="zh-CN" altLang="en-US"/>
              <a:t>按照国际上，</a:t>
            </a:r>
            <a:r>
              <a:rPr lang="en-US" altLang="zh-CN"/>
              <a:t>60</a:t>
            </a:r>
            <a:r>
              <a:rPr lang="zh-CN" altLang="en-US"/>
              <a:t>岁以上人占</a:t>
            </a:r>
            <a:r>
              <a:rPr lang="en-US" altLang="zh-CN"/>
              <a:t>10%</a:t>
            </a:r>
            <a:r>
              <a:rPr lang="zh-CN" altLang="en-US"/>
              <a:t>，或</a:t>
            </a:r>
            <a:r>
              <a:rPr lang="en-US" altLang="zh-CN"/>
              <a:t>65</a:t>
            </a:r>
            <a:r>
              <a:rPr lang="zh-CN" altLang="en-US"/>
              <a:t>岁以上人口达到</a:t>
            </a:r>
            <a:r>
              <a:rPr lang="en-US" altLang="zh-CN"/>
              <a:t>7%</a:t>
            </a:r>
            <a:r>
              <a:rPr lang="zh-CN" altLang="en-US"/>
              <a:t>达到老龄社会</a:t>
            </a:r>
            <a:endParaRPr lang="en-US" altLang="zh-CN"/>
          </a:p>
          <a:p>
            <a:pPr eaLnBrk="1" hangingPunct="1"/>
            <a:r>
              <a:rPr lang="en-US" altLang="zh-CN"/>
              <a:t>2010</a:t>
            </a:r>
            <a:r>
              <a:rPr lang="zh-CN" altLang="en-US"/>
              <a:t>普查显示，我国</a:t>
            </a:r>
            <a:r>
              <a:rPr lang="en-US" altLang="zh-CN"/>
              <a:t>60</a:t>
            </a:r>
            <a:r>
              <a:rPr lang="zh-CN" altLang="en-US"/>
              <a:t>岁以上的人口占比达到了</a:t>
            </a:r>
            <a:r>
              <a:rPr lang="en-US" altLang="zh-CN"/>
              <a:t>13.3%</a:t>
            </a:r>
            <a:r>
              <a:rPr lang="zh-CN" altLang="en-US"/>
              <a:t>。而刚刚进入老龄化社会的</a:t>
            </a:r>
            <a:r>
              <a:rPr lang="en-US" altLang="zh-CN"/>
              <a:t>2000</a:t>
            </a:r>
            <a:r>
              <a:rPr lang="zh-CN" altLang="en-US"/>
              <a:t>年，这个比例只有</a:t>
            </a:r>
            <a:r>
              <a:rPr lang="en-US" altLang="zh-CN"/>
              <a:t>10.3%</a:t>
            </a:r>
            <a:r>
              <a:rPr lang="zh-CN" altLang="en-US"/>
              <a:t>。目前我国的老年达到一亿四千五百万， </a:t>
            </a:r>
            <a:r>
              <a:rPr lang="en-US" altLang="zh-CN"/>
              <a:t>2030</a:t>
            </a:r>
            <a:r>
              <a:rPr lang="zh-CN" altLang="en-US"/>
              <a:t>年中国将完全迈进老龄社会 </a:t>
            </a:r>
            <a:endParaRPr lang="en-US" altLang="zh-CN"/>
          </a:p>
          <a:p>
            <a:pPr eaLnBrk="1" hangingPunct="1"/>
            <a:r>
              <a:rPr lang="en-US" altLang="zh-CN"/>
              <a:t>14</a:t>
            </a:r>
            <a:r>
              <a:rPr lang="zh-CN" altLang="en-US"/>
              <a:t>岁以下的人口所占的比例由</a:t>
            </a:r>
            <a:r>
              <a:rPr lang="en-US" altLang="zh-CN"/>
              <a:t>2000</a:t>
            </a:r>
            <a:r>
              <a:rPr lang="zh-CN" altLang="en-US"/>
              <a:t>年的</a:t>
            </a:r>
            <a:r>
              <a:rPr lang="en-US" altLang="zh-CN"/>
              <a:t>23%</a:t>
            </a:r>
            <a:r>
              <a:rPr lang="zh-CN" altLang="en-US"/>
              <a:t>，下降到了现在的</a:t>
            </a:r>
            <a:r>
              <a:rPr lang="en-US" altLang="zh-CN"/>
              <a:t>16.6%</a:t>
            </a:r>
            <a:r>
              <a:rPr lang="zh-CN" altLang="en-US"/>
              <a:t>。</a:t>
            </a:r>
          </a:p>
          <a:p>
            <a:pPr eaLnBrk="1" hangingPunct="1"/>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xfrm>
            <a:off x="694174" y="836712"/>
            <a:ext cx="7772400" cy="1008112"/>
          </a:xfrm>
        </p:spPr>
        <p:txBody>
          <a:bodyPr>
            <a:normAutofit/>
          </a:bodyPr>
          <a:lstStyle/>
          <a:p>
            <a:pPr>
              <a:defRPr/>
            </a:pPr>
            <a:r>
              <a:rPr lang="zh-CN" altLang="en-US" sz="3200" dirty="0">
                <a:effectLst>
                  <a:outerShdw blurRad="38100" dist="38100" dir="2700000" algn="tl">
                    <a:srgbClr val="000000"/>
                  </a:outerShdw>
                </a:effectLst>
              </a:rPr>
              <a:t>二、环境问题</a:t>
            </a:r>
          </a:p>
        </p:txBody>
      </p:sp>
      <p:sp>
        <p:nvSpPr>
          <p:cNvPr id="528387" name="Rectangle 3"/>
          <p:cNvSpPr>
            <a:spLocks noGrp="1" noChangeArrowheads="1"/>
          </p:cNvSpPr>
          <p:nvPr>
            <p:ph idx="1"/>
          </p:nvPr>
        </p:nvSpPr>
        <p:spPr>
          <a:xfrm>
            <a:off x="1403648" y="2055912"/>
            <a:ext cx="6768752" cy="3610272"/>
          </a:xfrm>
        </p:spPr>
        <p:txBody>
          <a:bodyPr>
            <a:normAutofit/>
          </a:bodyPr>
          <a:lstStyle/>
          <a:p>
            <a:endParaRPr lang="zh-CN" altLang="en-US" dirty="0"/>
          </a:p>
          <a:p>
            <a:pPr marL="0" indent="0" eaLnBrk="1" hangingPunct="1">
              <a:buNone/>
              <a:defRPr/>
            </a:pPr>
            <a:endParaRPr lang="zh-CN" altLang="en-US" sz="2400" b="1" dirty="0">
              <a:effectLst>
                <a:outerShdw blurRad="38100" dist="38100" dir="2700000" algn="tl">
                  <a:srgbClr val="000000"/>
                </a:outerShdw>
              </a:effectLst>
            </a:endParaRPr>
          </a:p>
        </p:txBody>
      </p:sp>
      <p:pic>
        <p:nvPicPr>
          <p:cNvPr id="13005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082"/>
          <a:stretch/>
        </p:blipFill>
        <p:spPr bwMode="auto">
          <a:xfrm>
            <a:off x="755576" y="1574871"/>
            <a:ext cx="7619493" cy="442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4"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544"/>
          <a:stretch/>
        </p:blipFill>
        <p:spPr bwMode="auto">
          <a:xfrm>
            <a:off x="1115616" y="2273845"/>
            <a:ext cx="7092387" cy="369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621" y="1574871"/>
            <a:ext cx="6048375" cy="459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6924" y="1700808"/>
            <a:ext cx="530334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60"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7784" y="2132856"/>
            <a:ext cx="6258040" cy="415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25</a:t>
            </a:fld>
            <a:endParaRPr lang="en-US" altLang="zh-CN"/>
          </a:p>
        </p:txBody>
      </p:sp>
    </p:spTree>
    <p:extLst>
      <p:ext uri="{BB962C8B-B14F-4D97-AF65-F5344CB8AC3E}">
        <p14:creationId xmlns:p14="http://schemas.microsoft.com/office/powerpoint/2010/main" val="77289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fade">
                                      <p:cBhvr>
                                        <p:cTn id="7" dur="500"/>
                                        <p:tgtEl>
                                          <p:spTgt spid="1300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30052"/>
                                        </p:tgtEl>
                                      </p:cBhvr>
                                    </p:animEffect>
                                    <p:set>
                                      <p:cBhvr>
                                        <p:cTn id="12" dur="1" fill="hold">
                                          <p:stCondLst>
                                            <p:cond delay="499"/>
                                          </p:stCondLst>
                                        </p:cTn>
                                        <p:tgtEl>
                                          <p:spTgt spid="1300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0054"/>
                                        </p:tgtEl>
                                        <p:attrNameLst>
                                          <p:attrName>style.visibility</p:attrName>
                                        </p:attrNameLst>
                                      </p:cBhvr>
                                      <p:to>
                                        <p:strVal val="visible"/>
                                      </p:to>
                                    </p:set>
                                    <p:animEffect transition="in" filter="fade">
                                      <p:cBhvr>
                                        <p:cTn id="17" dur="1000"/>
                                        <p:tgtEl>
                                          <p:spTgt spid="130054"/>
                                        </p:tgtEl>
                                      </p:cBhvr>
                                    </p:animEffect>
                                    <p:anim calcmode="lin" valueType="num">
                                      <p:cBhvr>
                                        <p:cTn id="18" dur="1000" fill="hold"/>
                                        <p:tgtEl>
                                          <p:spTgt spid="130054"/>
                                        </p:tgtEl>
                                        <p:attrNameLst>
                                          <p:attrName>ppt_x</p:attrName>
                                        </p:attrNameLst>
                                      </p:cBhvr>
                                      <p:tavLst>
                                        <p:tav tm="0">
                                          <p:val>
                                            <p:strVal val="#ppt_x"/>
                                          </p:val>
                                        </p:tav>
                                        <p:tav tm="100000">
                                          <p:val>
                                            <p:strVal val="#ppt_x"/>
                                          </p:val>
                                        </p:tav>
                                      </p:tavLst>
                                    </p:anim>
                                    <p:anim calcmode="lin" valueType="num">
                                      <p:cBhvr>
                                        <p:cTn id="19" dur="1000" fill="hold"/>
                                        <p:tgtEl>
                                          <p:spTgt spid="1300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0054"/>
                                        </p:tgtEl>
                                        <p:attrNameLst>
                                          <p:attrName>ppt_w</p:attrName>
                                        </p:attrNameLst>
                                      </p:cBhvr>
                                      <p:tavLst>
                                        <p:tav tm="0">
                                          <p:val>
                                            <p:strVal val="ppt_w"/>
                                          </p:val>
                                        </p:tav>
                                        <p:tav tm="100000">
                                          <p:val>
                                            <p:fltVal val="0"/>
                                          </p:val>
                                        </p:tav>
                                      </p:tavLst>
                                    </p:anim>
                                    <p:anim calcmode="lin" valueType="num">
                                      <p:cBhvr>
                                        <p:cTn id="24" dur="500"/>
                                        <p:tgtEl>
                                          <p:spTgt spid="130054"/>
                                        </p:tgtEl>
                                        <p:attrNameLst>
                                          <p:attrName>ppt_h</p:attrName>
                                        </p:attrNameLst>
                                      </p:cBhvr>
                                      <p:tavLst>
                                        <p:tav tm="0">
                                          <p:val>
                                            <p:strVal val="ppt_h"/>
                                          </p:val>
                                        </p:tav>
                                        <p:tav tm="100000">
                                          <p:val>
                                            <p:fltVal val="0"/>
                                          </p:val>
                                        </p:tav>
                                      </p:tavLst>
                                    </p:anim>
                                    <p:animEffect transition="out" filter="fade">
                                      <p:cBhvr>
                                        <p:cTn id="25" dur="500"/>
                                        <p:tgtEl>
                                          <p:spTgt spid="130054"/>
                                        </p:tgtEl>
                                      </p:cBhvr>
                                    </p:animEffect>
                                    <p:set>
                                      <p:cBhvr>
                                        <p:cTn id="26" dur="1" fill="hold">
                                          <p:stCondLst>
                                            <p:cond delay="499"/>
                                          </p:stCondLst>
                                        </p:cTn>
                                        <p:tgtEl>
                                          <p:spTgt spid="1300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30057"/>
                                        </p:tgtEl>
                                        <p:attrNameLst>
                                          <p:attrName>style.visibility</p:attrName>
                                        </p:attrNameLst>
                                      </p:cBhvr>
                                      <p:to>
                                        <p:strVal val="visible"/>
                                      </p:to>
                                    </p:set>
                                    <p:anim calcmode="lin" valueType="num">
                                      <p:cBhvr>
                                        <p:cTn id="31" dur="1000" fill="hold"/>
                                        <p:tgtEl>
                                          <p:spTgt spid="130057"/>
                                        </p:tgtEl>
                                        <p:attrNameLst>
                                          <p:attrName>ppt_w</p:attrName>
                                        </p:attrNameLst>
                                      </p:cBhvr>
                                      <p:tavLst>
                                        <p:tav tm="0">
                                          <p:val>
                                            <p:fltVal val="0"/>
                                          </p:val>
                                        </p:tav>
                                        <p:tav tm="100000">
                                          <p:val>
                                            <p:strVal val="#ppt_w"/>
                                          </p:val>
                                        </p:tav>
                                      </p:tavLst>
                                    </p:anim>
                                    <p:anim calcmode="lin" valueType="num">
                                      <p:cBhvr>
                                        <p:cTn id="32" dur="1000" fill="hold"/>
                                        <p:tgtEl>
                                          <p:spTgt spid="130057"/>
                                        </p:tgtEl>
                                        <p:attrNameLst>
                                          <p:attrName>ppt_h</p:attrName>
                                        </p:attrNameLst>
                                      </p:cBhvr>
                                      <p:tavLst>
                                        <p:tav tm="0">
                                          <p:val>
                                            <p:fltVal val="0"/>
                                          </p:val>
                                        </p:tav>
                                        <p:tav tm="100000">
                                          <p:val>
                                            <p:strVal val="#ppt_h"/>
                                          </p:val>
                                        </p:tav>
                                      </p:tavLst>
                                    </p:anim>
                                    <p:anim calcmode="lin" valueType="num">
                                      <p:cBhvr>
                                        <p:cTn id="33" dur="1000" fill="hold"/>
                                        <p:tgtEl>
                                          <p:spTgt spid="130057"/>
                                        </p:tgtEl>
                                        <p:attrNameLst>
                                          <p:attrName>style.rotation</p:attrName>
                                        </p:attrNameLst>
                                      </p:cBhvr>
                                      <p:tavLst>
                                        <p:tav tm="0">
                                          <p:val>
                                            <p:fltVal val="90"/>
                                          </p:val>
                                        </p:tav>
                                        <p:tav tm="100000">
                                          <p:val>
                                            <p:fltVal val="0"/>
                                          </p:val>
                                        </p:tav>
                                      </p:tavLst>
                                    </p:anim>
                                    <p:animEffect transition="in" filter="fade">
                                      <p:cBhvr>
                                        <p:cTn id="34" dur="1000"/>
                                        <p:tgtEl>
                                          <p:spTgt spid="130057"/>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2000"/>
                                        <p:tgtEl>
                                          <p:spTgt spid="130057"/>
                                        </p:tgtEl>
                                      </p:cBhvr>
                                    </p:animEffect>
                                    <p:set>
                                      <p:cBhvr>
                                        <p:cTn id="39" dur="1" fill="hold">
                                          <p:stCondLst>
                                            <p:cond delay="1999"/>
                                          </p:stCondLst>
                                        </p:cTn>
                                        <p:tgtEl>
                                          <p:spTgt spid="13005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30058"/>
                                        </p:tgtEl>
                                        <p:attrNameLst>
                                          <p:attrName>style.visibility</p:attrName>
                                        </p:attrNameLst>
                                      </p:cBhvr>
                                      <p:to>
                                        <p:strVal val="visible"/>
                                      </p:to>
                                    </p:set>
                                    <p:animEffect transition="in" filter="barn(inVertical)">
                                      <p:cBhvr>
                                        <p:cTn id="44" dur="500"/>
                                        <p:tgtEl>
                                          <p:spTgt spid="130058"/>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xit" presetSubtype="32" fill="hold" nodeType="clickEffect">
                                  <p:stCondLst>
                                    <p:cond delay="0"/>
                                  </p:stCondLst>
                                  <p:childTnLst>
                                    <p:animEffect transition="out" filter="circle(out)">
                                      <p:cBhvr>
                                        <p:cTn id="48" dur="2000"/>
                                        <p:tgtEl>
                                          <p:spTgt spid="130058"/>
                                        </p:tgtEl>
                                      </p:cBhvr>
                                    </p:animEffect>
                                    <p:set>
                                      <p:cBhvr>
                                        <p:cTn id="49" dur="1" fill="hold">
                                          <p:stCondLst>
                                            <p:cond delay="1999"/>
                                          </p:stCondLst>
                                        </p:cTn>
                                        <p:tgtEl>
                                          <p:spTgt spid="13005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30060"/>
                                        </p:tgtEl>
                                        <p:attrNameLst>
                                          <p:attrName>style.visibility</p:attrName>
                                        </p:attrNameLst>
                                      </p:cBhvr>
                                      <p:to>
                                        <p:strVal val="visible"/>
                                      </p:to>
                                    </p:set>
                                    <p:animEffect transition="in" filter="barn(inVertical)">
                                      <p:cBhvr>
                                        <p:cTn id="54" dur="500"/>
                                        <p:tgtEl>
                                          <p:spTgt spid="130060"/>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xit" presetSubtype="1" fill="hold" nodeType="clickEffect">
                                  <p:stCondLst>
                                    <p:cond delay="0"/>
                                  </p:stCondLst>
                                  <p:childTnLst>
                                    <p:animEffect transition="out" filter="wheel(1)">
                                      <p:cBhvr>
                                        <p:cTn id="58" dur="2000"/>
                                        <p:tgtEl>
                                          <p:spTgt spid="130060"/>
                                        </p:tgtEl>
                                      </p:cBhvr>
                                    </p:animEffect>
                                    <p:set>
                                      <p:cBhvr>
                                        <p:cTn id="59" dur="1" fill="hold">
                                          <p:stCondLst>
                                            <p:cond delay="1999"/>
                                          </p:stCondLst>
                                        </p:cTn>
                                        <p:tgtEl>
                                          <p:spTgt spid="1300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700" y="1124744"/>
            <a:ext cx="7416824" cy="49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789" y="636158"/>
            <a:ext cx="41338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4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636158"/>
            <a:ext cx="3462337" cy="52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A2F1ADBB-1EB6-4A5C-86A3-940310D1DB73}" type="slidenum">
              <a:rPr lang="en-US" altLang="zh-CN" smtClean="0"/>
              <a:pPr>
                <a:defRPr/>
              </a:pPr>
              <a:t>26</a:t>
            </a:fld>
            <a:endParaRPr lang="en-US" altLang="zh-CN"/>
          </a:p>
        </p:txBody>
      </p:sp>
    </p:spTree>
    <p:extLst>
      <p:ext uri="{BB962C8B-B14F-4D97-AF65-F5344CB8AC3E}">
        <p14:creationId xmlns:p14="http://schemas.microsoft.com/office/powerpoint/2010/main" val="33204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circle(in)">
                                      <p:cBhvr>
                                        <p:cTn id="7" dur="2000"/>
                                        <p:tgtEl>
                                          <p:spTgt spid="14848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148482"/>
                                        </p:tgtEl>
                                        <p:attrNameLst>
                                          <p:attrName>ppt_w</p:attrName>
                                        </p:attrNameLst>
                                      </p:cBhvr>
                                      <p:tavLst>
                                        <p:tav tm="0">
                                          <p:val>
                                            <p:strVal val="ppt_w"/>
                                          </p:val>
                                        </p:tav>
                                        <p:tav tm="100000">
                                          <p:val>
                                            <p:fltVal val="0"/>
                                          </p:val>
                                        </p:tav>
                                      </p:tavLst>
                                    </p:anim>
                                    <p:anim calcmode="lin" valueType="num">
                                      <p:cBhvr>
                                        <p:cTn id="12" dur="500"/>
                                        <p:tgtEl>
                                          <p:spTgt spid="148482"/>
                                        </p:tgtEl>
                                        <p:attrNameLst>
                                          <p:attrName>ppt_h</p:attrName>
                                        </p:attrNameLst>
                                      </p:cBhvr>
                                      <p:tavLst>
                                        <p:tav tm="0">
                                          <p:val>
                                            <p:strVal val="ppt_h"/>
                                          </p:val>
                                        </p:tav>
                                        <p:tav tm="100000">
                                          <p:val>
                                            <p:fltVal val="0"/>
                                          </p:val>
                                        </p:tav>
                                      </p:tavLst>
                                    </p:anim>
                                    <p:animEffect transition="out" filter="fade">
                                      <p:cBhvr>
                                        <p:cTn id="13" dur="500"/>
                                        <p:tgtEl>
                                          <p:spTgt spid="148482"/>
                                        </p:tgtEl>
                                      </p:cBhvr>
                                    </p:animEffect>
                                    <p:set>
                                      <p:cBhvr>
                                        <p:cTn id="14" dur="1" fill="hold">
                                          <p:stCondLst>
                                            <p:cond delay="499"/>
                                          </p:stCondLst>
                                        </p:cTn>
                                        <p:tgtEl>
                                          <p:spTgt spid="14848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48484"/>
                                        </p:tgtEl>
                                        <p:attrNameLst>
                                          <p:attrName>style.visibility</p:attrName>
                                        </p:attrNameLst>
                                      </p:cBhvr>
                                      <p:to>
                                        <p:strVal val="visible"/>
                                      </p:to>
                                    </p:set>
                                    <p:animEffect transition="in" filter="wheel(1)">
                                      <p:cBhvr>
                                        <p:cTn id="19" dur="2000"/>
                                        <p:tgtEl>
                                          <p:spTgt spid="14848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8485"/>
                                        </p:tgtEl>
                                        <p:attrNameLst>
                                          <p:attrName>style.visibility</p:attrName>
                                        </p:attrNameLst>
                                      </p:cBhvr>
                                      <p:to>
                                        <p:strVal val="visible"/>
                                      </p:to>
                                    </p:set>
                                    <p:animEffect transition="in" filter="fade">
                                      <p:cBhvr>
                                        <p:cTn id="24" dur="1000"/>
                                        <p:tgtEl>
                                          <p:spTgt spid="148485"/>
                                        </p:tgtEl>
                                      </p:cBhvr>
                                    </p:animEffect>
                                    <p:anim calcmode="lin" valueType="num">
                                      <p:cBhvr>
                                        <p:cTn id="25" dur="1000" fill="hold"/>
                                        <p:tgtEl>
                                          <p:spTgt spid="148485"/>
                                        </p:tgtEl>
                                        <p:attrNameLst>
                                          <p:attrName>ppt_x</p:attrName>
                                        </p:attrNameLst>
                                      </p:cBhvr>
                                      <p:tavLst>
                                        <p:tav tm="0">
                                          <p:val>
                                            <p:strVal val="#ppt_x"/>
                                          </p:val>
                                        </p:tav>
                                        <p:tav tm="100000">
                                          <p:val>
                                            <p:strVal val="#ppt_x"/>
                                          </p:val>
                                        </p:tav>
                                      </p:tavLst>
                                    </p:anim>
                                    <p:anim calcmode="lin" valueType="num">
                                      <p:cBhvr>
                                        <p:cTn id="26" dur="1000" fill="hold"/>
                                        <p:tgtEl>
                                          <p:spTgt spid="1484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9" name="Rectangle 3"/>
          <p:cNvSpPr>
            <a:spLocks noGrp="1" noChangeArrowheads="1"/>
          </p:cNvSpPr>
          <p:nvPr>
            <p:ph idx="1"/>
          </p:nvPr>
        </p:nvSpPr>
        <p:spPr>
          <a:xfrm>
            <a:off x="899592" y="908720"/>
            <a:ext cx="7488832" cy="4759765"/>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sz="2700" b="1" dirty="0">
                <a:effectLst>
                  <a:outerShdw blurRad="38100" dist="38100" dir="2700000" algn="tl">
                    <a:srgbClr val="000000"/>
                  </a:outerShdw>
                </a:effectLst>
              </a:rPr>
              <a:t>         </a:t>
            </a:r>
            <a:r>
              <a:rPr lang="zh-CN" altLang="en-US" b="1" dirty="0">
                <a:effectLst>
                  <a:outerShdw blurRad="38100" dist="38100" dir="2700000" algn="tl">
                    <a:srgbClr val="000000"/>
                  </a:outerShdw>
                </a:effectLst>
              </a:rPr>
              <a:t>把污染分为大气污染、水体污染和土壤污染。</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大气污染。据统计，已经发生危害或引起人们注意的大气污染物就有</a:t>
            </a:r>
            <a:r>
              <a:rPr lang="en-US" altLang="zh-CN" b="1" dirty="0">
                <a:effectLst>
                  <a:outerShdw blurRad="38100" dist="38100" dir="2700000" algn="tl">
                    <a:srgbClr val="000000"/>
                  </a:outerShdw>
                </a:effectLst>
              </a:rPr>
              <a:t>100</a:t>
            </a:r>
            <a:r>
              <a:rPr lang="zh-CN" altLang="en-US" b="1" dirty="0">
                <a:effectLst>
                  <a:outerShdw blurRad="38100" dist="38100" dir="2700000" algn="tl">
                    <a:srgbClr val="000000"/>
                  </a:outerShdw>
                </a:effectLst>
              </a:rPr>
              <a:t>种左右，其中影响范畴最广、对人类环境威胁较大的主要是煤粉尘、一氧化碳、二氧化碳、二氧化氮、二氧化硫、碳化氢、硫化氢和氨等。</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酸雨，通常是指和大气沉降相关的一种复杂现象，是大气污染后产生的酸性沉降物。酸雨中含有多种无机酸和有机酸，绝大部分是硫酸和硝酸。</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臭氧层耗损。臭氧</a:t>
            </a:r>
            <a:r>
              <a:rPr lang="en-US" altLang="zh-CN" b="1" dirty="0">
                <a:effectLst>
                  <a:outerShdw blurRad="38100" dist="38100" dir="2700000" algn="tl">
                    <a:srgbClr val="000000"/>
                  </a:outerShdw>
                </a:effectLst>
              </a:rPr>
              <a:t>(O3)</a:t>
            </a:r>
            <a:r>
              <a:rPr lang="zh-CN" altLang="en-US" b="1" dirty="0">
                <a:effectLst>
                  <a:outerShdw blurRad="38100" dist="38100" dir="2700000" algn="tl">
                    <a:srgbClr val="000000"/>
                  </a:outerShdw>
                </a:effectLst>
              </a:rPr>
              <a:t>是大气中的微量元素，主要密集在离地面</a:t>
            </a:r>
            <a:r>
              <a:rPr lang="en-US" altLang="zh-CN" b="1" dirty="0">
                <a:effectLst>
                  <a:outerShdw blurRad="38100" dist="38100" dir="2700000" algn="tl">
                    <a:srgbClr val="000000"/>
                  </a:outerShdw>
                </a:effectLst>
              </a:rPr>
              <a:t>20—25</a:t>
            </a:r>
            <a:r>
              <a:rPr lang="zh-CN" altLang="en-US" b="1" dirty="0">
                <a:effectLst>
                  <a:outerShdw blurRad="38100" dist="38100" dir="2700000" algn="tl">
                    <a:srgbClr val="000000"/>
                  </a:outerShdw>
                </a:effectLst>
              </a:rPr>
              <a:t>千米的平流层内，称为臭氧层。 </a:t>
            </a:r>
          </a:p>
        </p:txBody>
      </p:sp>
      <p:sp>
        <p:nvSpPr>
          <p:cNvPr id="475140" name="AutoShape 4"/>
          <p:cNvSpPr>
            <a:spLocks noChangeArrowheads="1"/>
          </p:cNvSpPr>
          <p:nvPr/>
        </p:nvSpPr>
        <p:spPr bwMode="auto">
          <a:xfrm>
            <a:off x="2699792" y="3573016"/>
            <a:ext cx="5334000" cy="1190625"/>
          </a:xfrm>
          <a:prstGeom prst="cloudCallout">
            <a:avLst>
              <a:gd name="adj1" fmla="val -65356"/>
              <a:gd name="adj2" fmla="val 186134"/>
            </a:avLst>
          </a:prstGeom>
          <a:solidFill>
            <a:schemeClr val="accent1"/>
          </a:solidFill>
          <a:ln w="9525">
            <a:solidFill>
              <a:schemeClr val="tx1"/>
            </a:solidFill>
            <a:round/>
            <a:headEnd/>
            <a:tailEnd/>
          </a:ln>
        </p:spPr>
        <p:txBody>
          <a:bodyPr/>
          <a:lstStyle/>
          <a:p>
            <a:pPr algn="ctr"/>
            <a:r>
              <a:rPr lang="zh-CN" altLang="en-US" dirty="0">
                <a:latin typeface="宋体" pitchFamily="2" charset="-122"/>
              </a:rPr>
              <a:t>对环境的污染；对人类精神生活的污染等</a:t>
            </a:r>
            <a:r>
              <a:rPr lang="zh-CN" altLang="en-US" dirty="0"/>
              <a:t> </a:t>
            </a:r>
          </a:p>
        </p:txBody>
      </p:sp>
      <p:sp>
        <p:nvSpPr>
          <p:cNvPr id="475141" name="AutoShape 5"/>
          <p:cNvSpPr>
            <a:spLocks noChangeArrowheads="1"/>
          </p:cNvSpPr>
          <p:nvPr/>
        </p:nvSpPr>
        <p:spPr bwMode="auto">
          <a:xfrm>
            <a:off x="3275856" y="620688"/>
            <a:ext cx="6161856" cy="2212281"/>
          </a:xfrm>
          <a:prstGeom prst="cloudCallout">
            <a:avLst>
              <a:gd name="adj1" fmla="val -105389"/>
              <a:gd name="adj2" fmla="val 61454"/>
            </a:avLst>
          </a:prstGeom>
          <a:solidFill>
            <a:schemeClr val="accent1"/>
          </a:solidFill>
          <a:ln w="9525">
            <a:solidFill>
              <a:schemeClr val="tx1"/>
            </a:solidFill>
            <a:round/>
            <a:headEnd/>
            <a:tailEnd/>
          </a:ln>
        </p:spPr>
        <p:txBody>
          <a:bodyPr/>
          <a:lstStyle/>
          <a:p>
            <a:pPr algn="ctr"/>
            <a:r>
              <a:rPr lang="zh-CN" altLang="en-US" dirty="0">
                <a:latin typeface="宋体" pitchFamily="2" charset="-122"/>
              </a:rPr>
              <a:t>工业的废水、废料；农业的化肥、农药、地膜以及对生态结构的影响；城市建筑以及道路交通对地质结构、植被结构的影响</a:t>
            </a:r>
            <a:r>
              <a:rPr lang="zh-CN" altLang="en-US" dirty="0"/>
              <a:t> </a:t>
            </a:r>
          </a:p>
        </p:txBody>
      </p:sp>
      <p:sp>
        <p:nvSpPr>
          <p:cNvPr id="475142" name="AutoShape 6"/>
          <p:cNvSpPr>
            <a:spLocks noChangeArrowheads="1"/>
          </p:cNvSpPr>
          <p:nvPr/>
        </p:nvSpPr>
        <p:spPr bwMode="auto">
          <a:xfrm>
            <a:off x="467544" y="1772816"/>
            <a:ext cx="7776864" cy="3384376"/>
          </a:xfrm>
          <a:prstGeom prst="cloudCallout">
            <a:avLst>
              <a:gd name="adj1" fmla="val -12759"/>
              <a:gd name="adj2" fmla="val 5630"/>
            </a:avLst>
          </a:prstGeom>
          <a:solidFill>
            <a:schemeClr val="accent1"/>
          </a:solidFill>
          <a:ln w="9525">
            <a:solidFill>
              <a:schemeClr val="tx1"/>
            </a:solidFill>
            <a:round/>
            <a:headEnd/>
            <a:tailEnd/>
          </a:ln>
        </p:spPr>
        <p:txBody>
          <a:bodyPr/>
          <a:lstStyle/>
          <a:p>
            <a:pPr algn="ctr"/>
            <a:r>
              <a:rPr lang="zh-CN" altLang="en-US" dirty="0">
                <a:latin typeface="宋体" pitchFamily="2" charset="-122"/>
              </a:rPr>
              <a:t>工业革命只有</a:t>
            </a:r>
            <a:r>
              <a:rPr lang="en-US" altLang="zh-CN" dirty="0"/>
              <a:t>300</a:t>
            </a:r>
            <a:r>
              <a:rPr lang="zh-CN" altLang="en-US" dirty="0">
                <a:latin typeface="宋体" pitchFamily="2" charset="-122"/>
              </a:rPr>
              <a:t>多年的历史，仅占人类历史进程的</a:t>
            </a:r>
            <a:r>
              <a:rPr lang="en-US" altLang="zh-CN" dirty="0"/>
              <a:t>0.2%</a:t>
            </a:r>
            <a:r>
              <a:rPr lang="zh-CN" altLang="en-US" dirty="0">
                <a:latin typeface="宋体" pitchFamily="2" charset="-122"/>
              </a:rPr>
              <a:t>，但在这一期间生活的人口却占人类人口总数的</a:t>
            </a:r>
            <a:r>
              <a:rPr lang="en-US" altLang="zh-CN" dirty="0"/>
              <a:t>80%</a:t>
            </a:r>
            <a:r>
              <a:rPr lang="zh-CN" altLang="en-US" dirty="0">
                <a:latin typeface="宋体" pitchFamily="2" charset="-122"/>
              </a:rPr>
              <a:t>，耗能占人类历史耗能总数的</a:t>
            </a:r>
            <a:r>
              <a:rPr lang="en-US" altLang="zh-CN" dirty="0"/>
              <a:t>99.9%</a:t>
            </a:r>
            <a:r>
              <a:rPr lang="zh-CN" altLang="en-US" dirty="0">
                <a:latin typeface="宋体" pitchFamily="2" charset="-122"/>
              </a:rPr>
              <a:t>。据估计，剩余能源还可以供人类用</a:t>
            </a:r>
            <a:r>
              <a:rPr lang="en-US" altLang="zh-CN" dirty="0"/>
              <a:t>30~40</a:t>
            </a:r>
            <a:r>
              <a:rPr lang="zh-CN" altLang="en-US" dirty="0">
                <a:latin typeface="宋体" pitchFamily="2" charset="-122"/>
              </a:rPr>
              <a:t>年</a:t>
            </a:r>
            <a:r>
              <a:rPr lang="zh-CN" altLang="en-US" dirty="0"/>
              <a:t>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75140"/>
                                        </p:tgtEl>
                                        <p:attrNameLst>
                                          <p:attrName>style.visibility</p:attrName>
                                        </p:attrNameLst>
                                      </p:cBhvr>
                                      <p:to>
                                        <p:strVal val="visible"/>
                                      </p:to>
                                    </p:set>
                                    <p:anim calcmode="lin" valueType="num">
                                      <p:cBhvr>
                                        <p:cTn id="7" dur="500" fill="hold"/>
                                        <p:tgtEl>
                                          <p:spTgt spid="475140"/>
                                        </p:tgtEl>
                                        <p:attrNameLst>
                                          <p:attrName>ppt_w</p:attrName>
                                        </p:attrNameLst>
                                      </p:cBhvr>
                                      <p:tavLst>
                                        <p:tav tm="0">
                                          <p:val>
                                            <p:fltVal val="0"/>
                                          </p:val>
                                        </p:tav>
                                        <p:tav tm="100000">
                                          <p:val>
                                            <p:strVal val="#ppt_w"/>
                                          </p:val>
                                        </p:tav>
                                      </p:tavLst>
                                    </p:anim>
                                    <p:anim calcmode="lin" valueType="num">
                                      <p:cBhvr>
                                        <p:cTn id="8" dur="500" fill="hold"/>
                                        <p:tgtEl>
                                          <p:spTgt spid="47514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475140"/>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75141"/>
                                        </p:tgtEl>
                                        <p:attrNameLst>
                                          <p:attrName>style.visibility</p:attrName>
                                        </p:attrNameLst>
                                      </p:cBhvr>
                                      <p:to>
                                        <p:strVal val="visible"/>
                                      </p:to>
                                    </p:set>
                                    <p:animEffect transition="in" filter="blinds(horizontal)">
                                      <p:cBhvr>
                                        <p:cTn id="13" dur="500"/>
                                        <p:tgtEl>
                                          <p:spTgt spid="475141"/>
                                        </p:tgtEl>
                                      </p:cBhvr>
                                    </p:animEffect>
                                  </p:childTnLst>
                                  <p:subTnLst>
                                    <p:set>
                                      <p:cBhvr override="childStyle">
                                        <p:cTn dur="1" fill="hold" display="0" masterRel="nextClick" afterEffect="1"/>
                                        <p:tgtEl>
                                          <p:spTgt spid="475141"/>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475142"/>
                                        </p:tgtEl>
                                        <p:attrNameLst>
                                          <p:attrName>style.visibility</p:attrName>
                                        </p:attrNameLst>
                                      </p:cBhvr>
                                      <p:to>
                                        <p:strVal val="visible"/>
                                      </p:to>
                                    </p:set>
                                    <p:animEffect transition="in" filter="barn(outVertical)">
                                      <p:cBhvr>
                                        <p:cTn id="18" dur="500"/>
                                        <p:tgtEl>
                                          <p:spTgt spid="475142"/>
                                        </p:tgtEl>
                                      </p:cBhvr>
                                    </p:animEffect>
                                  </p:childTnLst>
                                  <p:subTnLst>
                                    <p:set>
                                      <p:cBhvr override="childStyle">
                                        <p:cTn dur="1" fill="hold" display="0" masterRel="nextClick" afterEffect="1"/>
                                        <p:tgtEl>
                                          <p:spTgt spid="47514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animBg="1" autoUpdateAnimBg="0"/>
      <p:bldP spid="475141" grpId="0" animBg="1" autoUpdateAnimBg="0"/>
      <p:bldP spid="475142"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idx="1"/>
          </p:nvPr>
        </p:nvSpPr>
        <p:spPr>
          <a:xfrm>
            <a:off x="1043608" y="620688"/>
            <a:ext cx="7344816" cy="5016823"/>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b="1" dirty="0">
                <a:effectLst>
                  <a:outerShdw blurRad="38100" dist="38100" dir="2700000" algn="tl">
                    <a:srgbClr val="000000"/>
                  </a:outerShdw>
                </a:effectLst>
              </a:rPr>
              <a:t>       </a:t>
            </a:r>
            <a:r>
              <a:rPr lang="zh-CN" altLang="en-US" sz="2800" b="1" dirty="0">
                <a:effectLst>
                  <a:outerShdw blurRad="38100" dist="38100" dir="2700000" algn="tl">
                    <a:srgbClr val="000000"/>
                  </a:outerShdw>
                </a:effectLst>
              </a:rPr>
              <a:t>水体污染。地球上的淡水资源只占地球水资源的</a:t>
            </a:r>
            <a:r>
              <a:rPr lang="en-US" altLang="zh-CN" sz="2800" b="1" dirty="0">
                <a:effectLst>
                  <a:outerShdw blurRad="38100" dist="38100" dir="2700000" algn="tl">
                    <a:srgbClr val="000000"/>
                  </a:outerShdw>
                </a:effectLst>
              </a:rPr>
              <a:t>3%</a:t>
            </a:r>
            <a:r>
              <a:rPr lang="zh-CN" altLang="en-US" sz="2800" b="1" dirty="0">
                <a:effectLst>
                  <a:outerShdw blurRad="38100" dist="38100" dir="2700000" algn="tl">
                    <a:srgbClr val="000000"/>
                  </a:outerShdw>
                </a:effectLst>
              </a:rPr>
              <a:t>，而这</a:t>
            </a:r>
            <a:r>
              <a:rPr lang="en-US" altLang="zh-CN" sz="2800" b="1" dirty="0">
                <a:effectLst>
                  <a:outerShdw blurRad="38100" dist="38100" dir="2700000" algn="tl">
                    <a:srgbClr val="000000"/>
                  </a:outerShdw>
                </a:effectLst>
              </a:rPr>
              <a:t>3</a:t>
            </a:r>
            <a:r>
              <a:rPr lang="zh-CN" altLang="en-US" sz="2800" b="1" dirty="0">
                <a:effectLst>
                  <a:outerShdw blurRad="38100" dist="38100" dir="2700000" algn="tl">
                    <a:srgbClr val="000000"/>
                  </a:outerShdw>
                </a:effectLst>
              </a:rPr>
              <a:t>％的淡水中，能够直接饮用的只有</a:t>
            </a:r>
            <a:r>
              <a:rPr lang="en-US" altLang="zh-CN" sz="2800" b="1" dirty="0">
                <a:effectLst>
                  <a:outerShdw blurRad="38100" dist="38100" dir="2700000" algn="tl">
                    <a:srgbClr val="000000"/>
                  </a:outerShdw>
                </a:effectLst>
              </a:rPr>
              <a:t>0.3%</a:t>
            </a:r>
            <a:r>
              <a:rPr lang="zh-CN" altLang="en-US" sz="2800" b="1" dirty="0">
                <a:effectLst>
                  <a:outerShdw blurRad="38100" dist="38100" dir="2700000" algn="tl">
                    <a:srgbClr val="000000"/>
                  </a:outerShdw>
                </a:effectLst>
              </a:rPr>
              <a:t>。据世界卫生组织和联合国环境规划署有关空气、水和食物污染的报告称：全世界城市居民中有五分之四生活在受污染的大气环境中，饮用不符合卫生要求的水。</a:t>
            </a:r>
          </a:p>
          <a:p>
            <a:pPr marL="0" indent="0" algn="just" eaLnBrk="1" fontAlgn="auto" hangingPunct="1">
              <a:lnSpc>
                <a:spcPct val="110000"/>
              </a:lnSpc>
              <a:spcBef>
                <a:spcPct val="50000"/>
              </a:spcBef>
              <a:spcAft>
                <a:spcPts val="0"/>
              </a:spcAft>
              <a:buFontTx/>
              <a:buNone/>
              <a:defRPr/>
            </a:pPr>
            <a:r>
              <a:rPr lang="zh-CN" altLang="en-US" sz="2800" b="1" dirty="0">
                <a:effectLst>
                  <a:outerShdw blurRad="38100" dist="38100" dir="2700000" algn="tl">
                    <a:srgbClr val="000000"/>
                  </a:outerShdw>
                </a:effectLst>
              </a:rPr>
              <a:t>      土壤污染。指土壤中某些有害物质大大超过正常含量，土地无法消除这些有害物质影响的现象。主要来源于生活污水和工业废水、废气、废渣以及化肥和农药。 </a:t>
            </a:r>
          </a:p>
        </p:txBody>
      </p:sp>
      <p:sp>
        <p:nvSpPr>
          <p:cNvPr id="476163" name="AutoShape 3"/>
          <p:cNvSpPr>
            <a:spLocks noChangeArrowheads="1"/>
          </p:cNvSpPr>
          <p:nvPr/>
        </p:nvSpPr>
        <p:spPr bwMode="auto">
          <a:xfrm>
            <a:off x="304800" y="1628800"/>
            <a:ext cx="8839200" cy="3200400"/>
          </a:xfrm>
          <a:prstGeom prst="cloudCallout">
            <a:avLst>
              <a:gd name="adj1" fmla="val -4023"/>
              <a:gd name="adj2" fmla="val 4713"/>
            </a:avLst>
          </a:prstGeom>
          <a:solidFill>
            <a:schemeClr val="accent1"/>
          </a:solidFill>
          <a:ln w="9525">
            <a:solidFill>
              <a:schemeClr val="tx1"/>
            </a:solidFill>
            <a:round/>
            <a:headEnd/>
            <a:tailEnd/>
          </a:ln>
        </p:spPr>
        <p:txBody>
          <a:bodyPr/>
          <a:lstStyle/>
          <a:p>
            <a:pPr algn="just"/>
            <a:r>
              <a:rPr lang="zh-CN" altLang="en-US" sz="2000" dirty="0">
                <a:latin typeface="宋体" pitchFamily="2" charset="-122"/>
              </a:rPr>
              <a:t>地球水圈总储量</a:t>
            </a:r>
            <a:r>
              <a:rPr lang="en-US" altLang="zh-CN" sz="2000" dirty="0"/>
              <a:t>13.6</a:t>
            </a:r>
            <a:r>
              <a:rPr lang="zh-CN" altLang="en-US" sz="2000" dirty="0">
                <a:latin typeface="宋体" pitchFamily="2" charset="-122"/>
              </a:rPr>
              <a:t>亿立方公里，其中</a:t>
            </a:r>
            <a:r>
              <a:rPr lang="en-US" altLang="zh-CN" sz="2000" dirty="0"/>
              <a:t>97.5%</a:t>
            </a:r>
            <a:r>
              <a:rPr lang="zh-CN" altLang="en-US" sz="2000" dirty="0">
                <a:latin typeface="宋体" pitchFamily="2" charset="-122"/>
              </a:rPr>
              <a:t>为海水；在</a:t>
            </a:r>
            <a:r>
              <a:rPr lang="en-US" altLang="zh-CN" sz="2000" dirty="0"/>
              <a:t>2.5%</a:t>
            </a:r>
            <a:r>
              <a:rPr lang="zh-CN" altLang="en-US" sz="2000" dirty="0">
                <a:latin typeface="宋体" pitchFamily="2" charset="-122"/>
              </a:rPr>
              <a:t>的淡水资源中，有</a:t>
            </a:r>
            <a:r>
              <a:rPr lang="en-US" altLang="zh-CN" sz="2000" dirty="0"/>
              <a:t>70%</a:t>
            </a:r>
            <a:r>
              <a:rPr lang="zh-CN" altLang="en-US" sz="2000" dirty="0">
                <a:latin typeface="宋体" pitchFamily="2" charset="-122"/>
              </a:rPr>
              <a:t>储存在两极与冰川，只有</a:t>
            </a:r>
            <a:r>
              <a:rPr lang="en-US" altLang="zh-CN" sz="2000" dirty="0"/>
              <a:t>0.34%</a:t>
            </a:r>
            <a:r>
              <a:rPr lang="zh-CN" altLang="en-US" sz="2000" dirty="0">
                <a:latin typeface="宋体" pitchFamily="2" charset="-122"/>
              </a:rPr>
              <a:t>的淡水与人类生活密切相关。而自上世纪</a:t>
            </a:r>
            <a:r>
              <a:rPr lang="en-US" altLang="zh-CN" sz="2000" dirty="0"/>
              <a:t>70</a:t>
            </a:r>
            <a:r>
              <a:rPr lang="zh-CN" altLang="en-US" sz="2000" dirty="0">
                <a:latin typeface="宋体" pitchFamily="2" charset="-122"/>
              </a:rPr>
              <a:t>年代中期开始，世界用水量激增，其中农业用水量增长了</a:t>
            </a:r>
            <a:r>
              <a:rPr lang="en-US" altLang="zh-CN" sz="2000" dirty="0"/>
              <a:t>7</a:t>
            </a:r>
            <a:r>
              <a:rPr lang="zh-CN" altLang="en-US" sz="2000" dirty="0">
                <a:latin typeface="宋体" pitchFamily="2" charset="-122"/>
              </a:rPr>
              <a:t>倍，工业用水量增长了</a:t>
            </a:r>
            <a:r>
              <a:rPr lang="en-US" altLang="zh-CN" sz="2000" dirty="0"/>
              <a:t>20</a:t>
            </a:r>
            <a:r>
              <a:rPr lang="zh-CN" altLang="en-US" sz="2000" dirty="0">
                <a:latin typeface="宋体" pitchFamily="2" charset="-122"/>
              </a:rPr>
              <a:t>倍；与此同时，由于污染，可利用淡水资源却又正在减少。目前全世界已经有</a:t>
            </a:r>
            <a:r>
              <a:rPr lang="en-US" altLang="zh-CN" sz="2000" dirty="0"/>
              <a:t>80</a:t>
            </a:r>
            <a:r>
              <a:rPr lang="zh-CN" altLang="en-US" sz="2000" dirty="0">
                <a:latin typeface="宋体" pitchFamily="2" charset="-122"/>
              </a:rPr>
              <a:t>多个国家面临缺水危机</a:t>
            </a:r>
            <a:r>
              <a:rPr lang="zh-CN" altLang="en-US" sz="2000" dirty="0"/>
              <a:t>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76163"/>
                                        </p:tgtEl>
                                        <p:attrNameLst>
                                          <p:attrName>style.visibility</p:attrName>
                                        </p:attrNameLst>
                                      </p:cBhvr>
                                      <p:to>
                                        <p:strVal val="visible"/>
                                      </p:to>
                                    </p:set>
                                    <p:animEffect transition="in" filter="checkerboard(across)">
                                      <p:cBhvr>
                                        <p:cTn id="7" dur="500"/>
                                        <p:tgtEl>
                                          <p:spTgt spid="476163"/>
                                        </p:tgtEl>
                                      </p:cBhvr>
                                    </p:animEffect>
                                  </p:childTnLst>
                                  <p:subTnLst>
                                    <p:set>
                                      <p:cBhvr override="childStyle">
                                        <p:cTn dur="1" fill="hold" display="0" masterRel="nextClick" afterEffect="1"/>
                                        <p:tgtEl>
                                          <p:spTgt spid="47616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idx="1"/>
          </p:nvPr>
        </p:nvSpPr>
        <p:spPr>
          <a:xfrm>
            <a:off x="899591" y="764704"/>
            <a:ext cx="7416825" cy="4524315"/>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b="1" dirty="0">
                <a:effectLst>
                  <a:outerShdw blurRad="38100" dist="38100" dir="2700000" algn="tl">
                    <a:srgbClr val="000000"/>
                  </a:outerShdw>
                </a:effectLst>
              </a:rPr>
              <a:t>      </a:t>
            </a:r>
            <a:r>
              <a:rPr lang="zh-CN" altLang="en-US" b="1" dirty="0">
                <a:effectLst>
                  <a:outerShdw blurRad="38100" dist="38100" dir="2700000" algn="tl">
                    <a:srgbClr val="000000"/>
                  </a:outerShdw>
                </a:effectLst>
              </a:rPr>
              <a:t>根据造成环境污染的主要方面，可将环境污染分为物理污染，化学污染和生物污染。</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化学污染。是指人类生产活动、消费活动的产物、废物抛向环境造成危害人类健康、生物生存，导致生态环境恶化的现象。</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物理污染。是指以机器、仪器、设备装置等人造物为载体，以噪音，振动、辐射线、废热等物理运动形式散布于人类或生物环境，其运动强度超过人类和其他生物所能忍耐的限度，造成人类或生物生理损害的现象。 </a:t>
            </a:r>
          </a:p>
        </p:txBody>
      </p:sp>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ea typeface="华文行楷" pitchFamily="2" charset="-122"/>
              </a:rPr>
              <a:t> </a:t>
            </a:r>
            <a:r>
              <a:rPr lang="zh-CN" altLang="en-US" b="1" dirty="0">
                <a:ea typeface="华文行楷" pitchFamily="2" charset="-122"/>
              </a:rPr>
              <a:t>引言：为什么要讨论人与自然的关系？</a:t>
            </a:r>
            <a:r>
              <a:rPr lang="zh-CN" altLang="en-US" b="1" dirty="0"/>
              <a:t> </a:t>
            </a:r>
            <a:endParaRPr lang="zh-CN" altLang="en-US" dirty="0"/>
          </a:p>
        </p:txBody>
      </p:sp>
      <p:sp>
        <p:nvSpPr>
          <p:cNvPr id="3" name="内容占位符 2"/>
          <p:cNvSpPr>
            <a:spLocks noGrp="1"/>
          </p:cNvSpPr>
          <p:nvPr>
            <p:ph sz="quarter" idx="13"/>
          </p:nvPr>
        </p:nvSpPr>
        <p:spPr>
          <a:xfrm>
            <a:off x="1298448" y="2636911"/>
            <a:ext cx="3200400" cy="3087231"/>
          </a:xfrm>
        </p:spPr>
        <p:txBody>
          <a:bodyPr/>
          <a:lstStyle/>
          <a:p>
            <a:pPr marL="0" indent="0" algn="ctr">
              <a:spcBef>
                <a:spcPct val="50000"/>
              </a:spcBef>
              <a:buNone/>
            </a:pPr>
            <a:r>
              <a:rPr lang="en-US" altLang="zh-CN" b="1" dirty="0">
                <a:latin typeface="Ravie" pitchFamily="82" charset="0"/>
              </a:rPr>
              <a:t>Why</a:t>
            </a:r>
          </a:p>
          <a:p>
            <a:pPr marL="0" indent="0" algn="ctr">
              <a:spcBef>
                <a:spcPct val="50000"/>
              </a:spcBef>
              <a:buNone/>
            </a:pPr>
            <a:r>
              <a:rPr lang="zh-CN" altLang="en-US" b="1" dirty="0">
                <a:latin typeface="Ravie" pitchFamily="82" charset="0"/>
              </a:rPr>
              <a:t>案例：</a:t>
            </a:r>
            <a:endParaRPr lang="en-US" altLang="zh-CN" b="1" dirty="0">
              <a:latin typeface="Ravie" pitchFamily="82" charset="0"/>
            </a:endParaRPr>
          </a:p>
          <a:p>
            <a:endParaRPr lang="zh-CN" altLang="en-US" dirty="0"/>
          </a:p>
        </p:txBody>
      </p:sp>
      <p:sp>
        <p:nvSpPr>
          <p:cNvPr id="4" name="内容占位符 3"/>
          <p:cNvSpPr>
            <a:spLocks noGrp="1"/>
          </p:cNvSpPr>
          <p:nvPr>
            <p:ph sz="quarter" idx="14"/>
          </p:nvPr>
        </p:nvSpPr>
        <p:spPr>
          <a:xfrm>
            <a:off x="5116016" y="2568550"/>
            <a:ext cx="3200400" cy="3015605"/>
          </a:xfrm>
        </p:spPr>
        <p:txBody>
          <a:bodyPr/>
          <a:lstStyle/>
          <a:p>
            <a:pPr marL="0" indent="0">
              <a:buNone/>
            </a:pPr>
            <a:r>
              <a:rPr lang="en-US" altLang="zh-CN" b="1" dirty="0">
                <a:latin typeface="Ravie" pitchFamily="82" charset="0"/>
              </a:rPr>
              <a:t>what</a:t>
            </a:r>
          </a:p>
          <a:p>
            <a:endParaRPr lang="en-US" altLang="zh-CN" dirty="0"/>
          </a:p>
          <a:p>
            <a:endParaRPr lang="zh-CN" altLang="en-US" dirty="0"/>
          </a:p>
        </p:txBody>
      </p:sp>
      <p:pic>
        <p:nvPicPr>
          <p:cNvPr id="1269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8330" y="4725144"/>
            <a:ext cx="1401763"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5" y="4033662"/>
            <a:ext cx="3168352"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6"/>
          <p:cNvSpPr>
            <a:spLocks noChangeArrowheads="1"/>
          </p:cNvSpPr>
          <p:nvPr/>
        </p:nvSpPr>
        <p:spPr bwMode="auto">
          <a:xfrm>
            <a:off x="5004048" y="3140968"/>
            <a:ext cx="2880320" cy="1843607"/>
          </a:xfrm>
          <a:prstGeom prst="cloudCallout">
            <a:avLst>
              <a:gd name="adj1" fmla="val -12759"/>
              <a:gd name="adj2" fmla="val 5630"/>
            </a:avLst>
          </a:prstGeom>
          <a:solidFill>
            <a:schemeClr val="accent1"/>
          </a:solidFill>
          <a:ln w="9525">
            <a:solidFill>
              <a:schemeClr val="tx1"/>
            </a:solidFill>
            <a:round/>
            <a:headEnd/>
            <a:tailEnd/>
          </a:ln>
        </p:spPr>
        <p:txBody>
          <a:bodyPr/>
          <a:lstStyle/>
          <a:p>
            <a:pPr marL="0" indent="0">
              <a:buNone/>
            </a:pPr>
            <a:r>
              <a:rPr lang="zh-CN" altLang="en-US" dirty="0"/>
              <a:t>人类未来的家园是什么样子？</a:t>
            </a:r>
          </a:p>
        </p:txBody>
      </p:sp>
      <p:sp>
        <p:nvSpPr>
          <p:cNvPr id="5" name="灯片编号占位符 4"/>
          <p:cNvSpPr>
            <a:spLocks noGrp="1"/>
          </p:cNvSpPr>
          <p:nvPr>
            <p:ph type="sldNum" sz="quarter" idx="12"/>
          </p:nvPr>
        </p:nvSpPr>
        <p:spPr/>
        <p:txBody>
          <a:bodyPr/>
          <a:lstStyle/>
          <a:p>
            <a:pPr>
              <a:defRPr/>
            </a:pPr>
            <a:fld id="{815C3CE4-A8E4-4DBD-9318-A810CF9BC502}" type="slidenum">
              <a:rPr lang="en-US" altLang="zh-CN" smtClean="0"/>
              <a:pPr>
                <a:defRPr/>
              </a:pPr>
              <a:t>3</a:t>
            </a:fld>
            <a:endParaRPr lang="en-US" altLang="zh-CN"/>
          </a:p>
        </p:txBody>
      </p:sp>
    </p:spTree>
    <p:extLst>
      <p:ext uri="{BB962C8B-B14F-4D97-AF65-F5344CB8AC3E}">
        <p14:creationId xmlns:p14="http://schemas.microsoft.com/office/powerpoint/2010/main" val="171652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idx="1"/>
          </p:nvPr>
        </p:nvSpPr>
        <p:spPr>
          <a:xfrm>
            <a:off x="827584" y="764703"/>
            <a:ext cx="7632848" cy="4702056"/>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sz="3000" b="1" dirty="0">
                <a:effectLst>
                  <a:outerShdw blurRad="38100" dist="38100" dir="2700000" algn="tl">
                    <a:srgbClr val="000000"/>
                  </a:outerShdw>
                </a:effectLst>
              </a:rPr>
              <a:t>      </a:t>
            </a:r>
            <a:r>
              <a:rPr lang="zh-CN" altLang="en-US" b="1" dirty="0">
                <a:effectLst>
                  <a:outerShdw blurRad="38100" dist="38100" dir="2700000" algn="tl">
                    <a:srgbClr val="000000"/>
                  </a:outerShdw>
                </a:effectLst>
              </a:rPr>
              <a:t>其中，最令人关注的是放射性污染和热污染。</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放射性污染，主要来源于核武器试验、核工业的放射性废物排放，各地核事故泄漏，以及各种带辐射源的装置，如</a:t>
            </a:r>
            <a:r>
              <a:rPr lang="en-US" altLang="zh-CN" b="1" dirty="0">
                <a:effectLst>
                  <a:outerShdw blurRad="38100" dist="38100" dir="2700000" algn="tl">
                    <a:srgbClr val="000000"/>
                  </a:outerShdw>
                </a:effectLst>
              </a:rPr>
              <a:t>x</a:t>
            </a:r>
            <a:r>
              <a:rPr lang="zh-CN" altLang="en-US" b="1" dirty="0">
                <a:effectLst>
                  <a:outerShdw blurRad="38100" dist="38100" dir="2700000" algn="tl">
                    <a:srgbClr val="000000"/>
                  </a:outerShdw>
                </a:effectLst>
              </a:rPr>
              <a:t>射线源等。</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热污染，主要是指由于某些化学污染物进入大气圈，产生“温室效应”，导致地表增温的现象。所谓“温室效应”，就是大阳短波辐射能够透过大气射入地面，而地面增暖后放出的长波辐射却被大气中的二氧化碳、甲烷、一氧化碳、氯氟烃以及水气等物质所吸收，从而使大气变暖的效应。</a:t>
            </a:r>
            <a:r>
              <a:rPr lang="zh-CN" altLang="en-US" sz="3000" b="1" dirty="0">
                <a:effectLst>
                  <a:outerShdw blurRad="38100" dist="38100" dir="2700000" algn="tl">
                    <a:srgbClr val="000000"/>
                  </a:outerShdw>
                </a:effectLst>
              </a:rPr>
              <a:t> </a:t>
            </a:r>
          </a:p>
        </p:txBody>
      </p:sp>
    </p:spTree>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r>
              <a:rPr lang="zh-CN" altLang="en-US" dirty="0"/>
              <a:t>电子废弃物</a:t>
            </a:r>
          </a:p>
        </p:txBody>
      </p:sp>
      <p:sp>
        <p:nvSpPr>
          <p:cNvPr id="47107" name="内容占位符 2"/>
          <p:cNvSpPr>
            <a:spLocks noGrp="1"/>
          </p:cNvSpPr>
          <p:nvPr>
            <p:ph idx="1"/>
          </p:nvPr>
        </p:nvSpPr>
        <p:spPr>
          <a:xfrm>
            <a:off x="1463040" y="1700808"/>
            <a:ext cx="6196405" cy="4022261"/>
          </a:xfrm>
        </p:spPr>
        <p:txBody>
          <a:bodyPr>
            <a:normAutofit fontScale="62500" lnSpcReduction="20000"/>
          </a:bodyPr>
          <a:lstStyle/>
          <a:p>
            <a:r>
              <a:rPr lang="zh-CN" altLang="en-US" dirty="0"/>
              <a:t>俗称“</a:t>
            </a:r>
            <a:r>
              <a:rPr lang="zh-CN" altLang="en-US" i="1" dirty="0"/>
              <a:t>电子</a:t>
            </a:r>
            <a:r>
              <a:rPr lang="zh-CN" altLang="en-US" dirty="0"/>
              <a:t>垃圾”，是指被</a:t>
            </a:r>
            <a:r>
              <a:rPr lang="zh-CN" altLang="en-US" i="1" dirty="0"/>
              <a:t>废弃</a:t>
            </a:r>
            <a:r>
              <a:rPr lang="zh-CN" altLang="en-US" dirty="0"/>
              <a:t>不再使用的电器或</a:t>
            </a:r>
            <a:r>
              <a:rPr lang="zh-CN" altLang="en-US" i="1" dirty="0"/>
              <a:t>电子</a:t>
            </a:r>
            <a:r>
              <a:rPr lang="zh-CN" altLang="en-US" dirty="0"/>
              <a:t>设备，主要包括电冰箱、空调、洗衣机、电视机等家用电器和计算机等通讯</a:t>
            </a:r>
            <a:r>
              <a:rPr lang="zh-CN" altLang="en-US" i="1" dirty="0"/>
              <a:t>电子</a:t>
            </a:r>
            <a:r>
              <a:rPr lang="zh-CN" altLang="en-US" dirty="0"/>
              <a:t>产品等</a:t>
            </a:r>
            <a:r>
              <a:rPr lang="zh-CN" altLang="en-US" i="1" dirty="0"/>
              <a:t>电子</a:t>
            </a:r>
            <a:r>
              <a:rPr lang="zh-CN" altLang="en-US" dirty="0"/>
              <a:t>科技的淘汰品。</a:t>
            </a:r>
            <a:endParaRPr lang="en-US" altLang="zh-CN" dirty="0"/>
          </a:p>
          <a:p>
            <a:pPr lvl="1"/>
            <a:r>
              <a:rPr lang="zh-CN" altLang="en-US" i="1" u="sng" dirty="0">
                <a:hlinkClick r:id="rId2"/>
              </a:rPr>
              <a:t>广东贵屿镇</a:t>
            </a:r>
            <a:r>
              <a:rPr lang="en-US" altLang="zh-CN" u="sng" dirty="0">
                <a:hlinkClick r:id="rId2"/>
              </a:rPr>
              <a:t>:</a:t>
            </a:r>
            <a:r>
              <a:rPr lang="zh-CN" altLang="en-US" u="sng" dirty="0">
                <a:hlinkClick r:id="rId2"/>
              </a:rPr>
              <a:t>全球电子垃圾之殇</a:t>
            </a:r>
            <a:endParaRPr lang="en-US" altLang="zh-CN" dirty="0"/>
          </a:p>
          <a:p>
            <a:pPr lvl="1"/>
            <a:r>
              <a:rPr lang="zh-CN" altLang="en-US" dirty="0"/>
              <a:t>西班牙政府颁布了一项旨在规范废弃电器和电子设备回收的法令。该法令增强了回收力度，细化了回收要求，并提出建立一个有效的电子垃圾回收数据平台，以增强对废旧电子垃圾的监督与管控。</a:t>
            </a:r>
            <a:endParaRPr lang="en-US" altLang="zh-CN" dirty="0"/>
          </a:p>
          <a:p>
            <a:pPr lvl="1"/>
            <a:r>
              <a:rPr lang="zh-CN" altLang="en-US" dirty="0"/>
              <a:t>日本的</a:t>
            </a:r>
            <a:r>
              <a:rPr lang="en-US" altLang="zh-CN" dirty="0"/>
              <a:t>《</a:t>
            </a:r>
            <a:r>
              <a:rPr lang="zh-CN" altLang="en-US" dirty="0"/>
              <a:t>家用电器回收法</a:t>
            </a:r>
            <a:r>
              <a:rPr lang="en-US" altLang="zh-CN" dirty="0"/>
              <a:t>》</a:t>
            </a:r>
            <a:r>
              <a:rPr lang="zh-CN" altLang="en-US" dirty="0"/>
              <a:t>规定，消费者必须将废旧空调、冰箱、电视机和洗衣机等家用电器，交由销售商送返生产厂家进行回收利用。而回收所需费用则由消费者来承担。在日本，每废弃一台旧电视机或洗衣机、空调器、电冰箱，电器所有人要分别支付</a:t>
            </a:r>
            <a:r>
              <a:rPr lang="en-US" altLang="zh-CN" dirty="0"/>
              <a:t>2700</a:t>
            </a:r>
            <a:r>
              <a:rPr lang="zh-CN" altLang="en-US" dirty="0"/>
              <a:t>日元（</a:t>
            </a:r>
            <a:r>
              <a:rPr lang="en-US" altLang="zh-CN" dirty="0"/>
              <a:t>1</a:t>
            </a:r>
            <a:r>
              <a:rPr lang="zh-CN" altLang="en-US" dirty="0"/>
              <a:t>元人民币约合</a:t>
            </a:r>
            <a:r>
              <a:rPr lang="en-US" altLang="zh-CN" dirty="0"/>
              <a:t>16.49</a:t>
            </a:r>
            <a:r>
              <a:rPr lang="zh-CN" altLang="en-US" dirty="0"/>
              <a:t>日元）、</a:t>
            </a:r>
            <a:r>
              <a:rPr lang="en-US" altLang="zh-CN" dirty="0"/>
              <a:t>2400</a:t>
            </a:r>
            <a:r>
              <a:rPr lang="zh-CN" altLang="en-US" dirty="0"/>
              <a:t>日元、</a:t>
            </a:r>
            <a:r>
              <a:rPr lang="en-US" altLang="zh-CN" dirty="0"/>
              <a:t>3500</a:t>
            </a:r>
            <a:r>
              <a:rPr lang="zh-CN" altLang="en-US" dirty="0"/>
              <a:t>日元、</a:t>
            </a:r>
            <a:r>
              <a:rPr lang="en-US" altLang="zh-CN" dirty="0"/>
              <a:t>4600</a:t>
            </a:r>
            <a:r>
              <a:rPr lang="zh-CN" altLang="en-US" dirty="0"/>
              <a:t>日元的费用。法律还规定，如果消费者不按照法规将旧家电交回销售商处，私自进行掩埋等处理的话，一经发现将被处以巨额的罚款。</a:t>
            </a:r>
            <a:endParaRPr lang="en-US" altLang="zh-CN" dirty="0"/>
          </a:p>
          <a:p>
            <a:pPr lvl="1"/>
            <a:r>
              <a:rPr lang="en-US" altLang="zh-CN" dirty="0"/>
              <a:t>《</a:t>
            </a:r>
            <a:r>
              <a:rPr lang="zh-CN" altLang="en-US" dirty="0"/>
              <a:t>东南快报</a:t>
            </a:r>
            <a:r>
              <a:rPr lang="en-US" altLang="zh-CN" dirty="0"/>
              <a:t>》</a:t>
            </a:r>
            <a:r>
              <a:rPr lang="zh-CN" altLang="en-US" dirty="0"/>
              <a:t>资料：美国每年出口的</a:t>
            </a:r>
            <a:r>
              <a:rPr lang="en-US" altLang="zh-CN" dirty="0"/>
              <a:t>52</a:t>
            </a:r>
            <a:r>
              <a:rPr lang="zh-CN" altLang="en-US" dirty="0"/>
              <a:t>亿美元的垃圾和废料中，有</a:t>
            </a:r>
            <a:r>
              <a:rPr lang="en-US" altLang="zh-CN" dirty="0"/>
              <a:t>23%</a:t>
            </a:r>
            <a:r>
              <a:rPr lang="zh-CN" altLang="en-US" dirty="0"/>
              <a:t>出口到中国，仅排在飞机和半导体之后，超过大豆和电脑，是美国对中国的第三大出口品。 中国每年有价值</a:t>
            </a:r>
            <a:r>
              <a:rPr lang="en-US" altLang="zh-CN" dirty="0"/>
              <a:t>160</a:t>
            </a:r>
            <a:r>
              <a:rPr lang="zh-CN" altLang="en-US" dirty="0"/>
              <a:t>亿英镑的货物运往英国，英国作为“回报”，每年将</a:t>
            </a:r>
            <a:r>
              <a:rPr lang="en-US" altLang="zh-CN" dirty="0"/>
              <a:t>190</a:t>
            </a:r>
            <a:r>
              <a:rPr lang="zh-CN" altLang="en-US" dirty="0"/>
              <a:t>万吨垃圾用货船送到中国。（中国之声对河南用医疗垃圾中的塑料制作矿泉水瓶的事件的独家报道）</a:t>
            </a:r>
            <a:endParaRPr lang="en-US" altLang="zh-CN" dirty="0"/>
          </a:p>
          <a:p>
            <a:r>
              <a:rPr lang="zh-CN" altLang="en-US" dirty="0"/>
              <a:t>记录片：</a:t>
            </a:r>
            <a:r>
              <a:rPr lang="en-US" altLang="zh-CN" dirty="0"/>
              <a:t>《</a:t>
            </a:r>
            <a:r>
              <a:rPr lang="zh-CN" altLang="en-US"/>
              <a:t>塑料王国</a:t>
            </a:r>
            <a:r>
              <a:rPr lang="en-US" altLang="zh-CN"/>
              <a:t>》</a:t>
            </a:r>
            <a:r>
              <a:rPr lang="zh-CN" altLang="en-US" dirty="0"/>
              <a:t/>
            </a:r>
            <a:br>
              <a:rPr lang="zh-CN" altLang="en-US" dirty="0"/>
            </a:b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5023" y="817583"/>
            <a:ext cx="6965245" cy="523186"/>
          </a:xfrm>
        </p:spPr>
        <p:txBody>
          <a:bodyPr>
            <a:normAutofit fontScale="90000"/>
          </a:bodyPr>
          <a:lstStyle/>
          <a:p>
            <a:r>
              <a:rPr lang="zh-CN" altLang="en-US" dirty="0"/>
              <a:t>三 、资源能源问题</a:t>
            </a:r>
          </a:p>
        </p:txBody>
      </p:sp>
      <p:pic>
        <p:nvPicPr>
          <p:cNvPr id="1576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65632" y="1914851"/>
            <a:ext cx="5486688" cy="38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628800"/>
            <a:ext cx="5202907" cy="445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14F7B9F1-E4C2-4491-B715-2E3CE6754C96}" type="slidenum">
              <a:rPr lang="en-US" altLang="zh-CN" smtClean="0"/>
              <a:pPr>
                <a:defRPr/>
              </a:pPr>
              <a:t>32</a:t>
            </a:fld>
            <a:endParaRPr lang="en-US" altLang="zh-CN"/>
          </a:p>
        </p:txBody>
      </p:sp>
    </p:spTree>
    <p:extLst>
      <p:ext uri="{BB962C8B-B14F-4D97-AF65-F5344CB8AC3E}">
        <p14:creationId xmlns:p14="http://schemas.microsoft.com/office/powerpoint/2010/main" val="300312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698"/>
                                        </p:tgtEl>
                                        <p:attrNameLst>
                                          <p:attrName>style.visibility</p:attrName>
                                        </p:attrNameLst>
                                      </p:cBhvr>
                                      <p:to>
                                        <p:strVal val="visible"/>
                                      </p:to>
                                    </p:set>
                                    <p:anim calcmode="lin" valueType="num">
                                      <p:cBhvr additive="base">
                                        <p:cTn id="7" dur="500" fill="hold"/>
                                        <p:tgtEl>
                                          <p:spTgt spid="157698"/>
                                        </p:tgtEl>
                                        <p:attrNameLst>
                                          <p:attrName>ppt_x</p:attrName>
                                        </p:attrNameLst>
                                      </p:cBhvr>
                                      <p:tavLst>
                                        <p:tav tm="0">
                                          <p:val>
                                            <p:strVal val="#ppt_x"/>
                                          </p:val>
                                        </p:tav>
                                        <p:tav tm="100000">
                                          <p:val>
                                            <p:strVal val="#ppt_x"/>
                                          </p:val>
                                        </p:tav>
                                      </p:tavLst>
                                    </p:anim>
                                    <p:anim calcmode="lin" valueType="num">
                                      <p:cBhvr additive="base">
                                        <p:cTn id="8" dur="500" fill="hold"/>
                                        <p:tgtEl>
                                          <p:spTgt spid="157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7698"/>
                                        </p:tgtEl>
                                        <p:attrNameLst>
                                          <p:attrName>ppt_x</p:attrName>
                                        </p:attrNameLst>
                                      </p:cBhvr>
                                      <p:tavLst>
                                        <p:tav tm="0">
                                          <p:val>
                                            <p:strVal val="ppt_x"/>
                                          </p:val>
                                        </p:tav>
                                        <p:tav tm="100000">
                                          <p:val>
                                            <p:strVal val="ppt_x"/>
                                          </p:val>
                                        </p:tav>
                                      </p:tavLst>
                                    </p:anim>
                                    <p:anim calcmode="lin" valueType="num">
                                      <p:cBhvr additive="base">
                                        <p:cTn id="13" dur="500"/>
                                        <p:tgtEl>
                                          <p:spTgt spid="157698"/>
                                        </p:tgtEl>
                                        <p:attrNameLst>
                                          <p:attrName>ppt_y</p:attrName>
                                        </p:attrNameLst>
                                      </p:cBhvr>
                                      <p:tavLst>
                                        <p:tav tm="0">
                                          <p:val>
                                            <p:strVal val="ppt_y"/>
                                          </p:val>
                                        </p:tav>
                                        <p:tav tm="100000">
                                          <p:val>
                                            <p:strVal val="1+ppt_h/2"/>
                                          </p:val>
                                        </p:tav>
                                      </p:tavLst>
                                    </p:anim>
                                    <p:set>
                                      <p:cBhvr>
                                        <p:cTn id="14" dur="1" fill="hold">
                                          <p:stCondLst>
                                            <p:cond delay="499"/>
                                          </p:stCondLst>
                                        </p:cTn>
                                        <p:tgtEl>
                                          <p:spTgt spid="1576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050"/>
                                        </p:tgtEl>
                                        <p:attrNameLst>
                                          <p:attrName>ppt_x</p:attrName>
                                        </p:attrNameLst>
                                      </p:cBhvr>
                                      <p:tavLst>
                                        <p:tav tm="0">
                                          <p:val>
                                            <p:strVal val="ppt_x"/>
                                          </p:val>
                                        </p:tav>
                                        <p:tav tm="100000">
                                          <p:val>
                                            <p:strVal val="ppt_x"/>
                                          </p:val>
                                        </p:tav>
                                      </p:tavLst>
                                    </p:anim>
                                    <p:anim calcmode="lin" valueType="num">
                                      <p:cBhvr additive="base">
                                        <p:cTn id="25" dur="500"/>
                                        <p:tgtEl>
                                          <p:spTgt spid="2050"/>
                                        </p:tgtEl>
                                        <p:attrNameLst>
                                          <p:attrName>ppt_y</p:attrName>
                                        </p:attrNameLst>
                                      </p:cBhvr>
                                      <p:tavLst>
                                        <p:tav tm="0">
                                          <p:val>
                                            <p:strVal val="ppt_y"/>
                                          </p:val>
                                        </p:tav>
                                        <p:tav tm="100000">
                                          <p:val>
                                            <p:strVal val="1+ppt_h/2"/>
                                          </p:val>
                                        </p:tav>
                                      </p:tavLst>
                                    </p:anim>
                                    <p:set>
                                      <p:cBhvr>
                                        <p:cTn id="26"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33</a:t>
            </a:fld>
            <a:endParaRPr lang="en-US" altLang="zh-CN"/>
          </a:p>
        </p:txBody>
      </p:sp>
      <p:pic>
        <p:nvPicPr>
          <p:cNvPr id="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404664"/>
            <a:ext cx="3024336" cy="163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27584" y="1628800"/>
            <a:ext cx="7452320" cy="1938992"/>
          </a:xfrm>
          <a:prstGeom prst="rect">
            <a:avLst/>
          </a:prstGeom>
        </p:spPr>
        <p:txBody>
          <a:bodyPr wrap="square">
            <a:spAutoFit/>
          </a:bodyPr>
          <a:lstStyle/>
          <a:p>
            <a:r>
              <a:rPr lang="zh-CN" altLang="en-US" dirty="0"/>
              <a:t>生态农艺教师的罗伯</a:t>
            </a:r>
            <a:r>
              <a:rPr lang="en-US" altLang="zh-CN" dirty="0"/>
              <a:t>·</a:t>
            </a:r>
            <a:r>
              <a:rPr lang="zh-CN" altLang="en-US" dirty="0"/>
              <a:t>霍普金斯在英国西南部的小镇托特尼斯开始试验转型城镇的可能，“我想呼吁小镇居民对石油峰值论和‘后石油时代’的应对策略进行思考。有一天，不会有天兵天将来拯救我们的家园，我们只能靠自己。”</a:t>
            </a:r>
          </a:p>
        </p:txBody>
      </p:sp>
      <p:sp>
        <p:nvSpPr>
          <p:cNvPr id="8" name="矩形 7"/>
          <p:cNvSpPr/>
          <p:nvPr/>
        </p:nvSpPr>
        <p:spPr>
          <a:xfrm>
            <a:off x="1043608" y="3573016"/>
            <a:ext cx="7272808" cy="2677656"/>
          </a:xfrm>
          <a:prstGeom prst="rect">
            <a:avLst/>
          </a:prstGeom>
        </p:spPr>
        <p:txBody>
          <a:bodyPr wrap="square">
            <a:spAutoFit/>
          </a:bodyPr>
          <a:lstStyle/>
          <a:p>
            <a:r>
              <a:rPr lang="en-US" altLang="zh-CN" dirty="0"/>
              <a:t>2007</a:t>
            </a:r>
            <a:r>
              <a:rPr lang="zh-CN" altLang="en-US" dirty="0"/>
              <a:t>年</a:t>
            </a:r>
            <a:r>
              <a:rPr lang="en-US" altLang="zh-CN" dirty="0"/>
              <a:t>3</a:t>
            </a:r>
            <a:r>
              <a:rPr lang="zh-CN" altLang="en-US" dirty="0"/>
              <a:t>月，托特尼斯发行了英国第一种“转型货币”</a:t>
            </a:r>
            <a:r>
              <a:rPr lang="en-US" altLang="zh-CN" dirty="0"/>
              <a:t>——</a:t>
            </a:r>
            <a:r>
              <a:rPr lang="zh-CN" altLang="en-US" dirty="0"/>
              <a:t>托特尼斯镑。这是一种以英镑为依托的补充货币，可在当地</a:t>
            </a:r>
            <a:r>
              <a:rPr lang="en-US" altLang="zh-CN" dirty="0"/>
              <a:t>70</a:t>
            </a:r>
            <a:r>
              <a:rPr lang="zh-CN" altLang="en-US" dirty="0"/>
              <a:t>多家参与的店铺及商家使用，当地商家可把挣到的钱再投入到本地的商品和服务上，产生一种良性循环。地方货币不仅是地方骄傲的象征，更是对把钱花在本地，留在本地的“本地倍增效应”的确认。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3" name="Rectangle 3"/>
          <p:cNvSpPr>
            <a:spLocks noGrp="1" noChangeArrowheads="1"/>
          </p:cNvSpPr>
          <p:nvPr>
            <p:ph idx="1"/>
          </p:nvPr>
        </p:nvSpPr>
        <p:spPr>
          <a:xfrm>
            <a:off x="899592" y="764704"/>
            <a:ext cx="7416824" cy="4228850"/>
          </a:xfrm>
        </p:spPr>
        <p:txBody>
          <a:bodyPr wrap="square" rtlCol="0">
            <a:spAutoFit/>
          </a:bodyPr>
          <a:lstStyle/>
          <a:p>
            <a:pPr marL="0" indent="0" algn="just" eaLnBrk="1" fontAlgn="auto" hangingPunct="1">
              <a:lnSpc>
                <a:spcPct val="90000"/>
              </a:lnSpc>
              <a:spcBef>
                <a:spcPct val="50000"/>
              </a:spcBef>
              <a:spcAft>
                <a:spcPts val="0"/>
              </a:spcAft>
              <a:buFontTx/>
              <a:buNone/>
              <a:defRPr/>
            </a:pPr>
            <a:r>
              <a:rPr lang="en-US" altLang="zh-CN" b="1" dirty="0">
                <a:effectLst>
                  <a:outerShdw blurRad="38100" dist="38100" dir="2700000" algn="tl">
                    <a:srgbClr val="000000"/>
                  </a:outerShdw>
                </a:effectLst>
              </a:rPr>
              <a:t>      </a:t>
            </a:r>
            <a:r>
              <a:rPr lang="zh-CN" altLang="en-US" sz="2800" b="1" dirty="0">
                <a:effectLst>
                  <a:outerShdw blurRad="38100" dist="38100" dir="2700000" algn="tl">
                    <a:srgbClr val="000000"/>
                  </a:outerShdw>
                </a:effectLst>
              </a:rPr>
              <a:t>自然资源，是自然界中能为人类所利用的物质和能量的总称。</a:t>
            </a:r>
          </a:p>
          <a:p>
            <a:pPr marL="0" indent="0" algn="just" eaLnBrk="1" fontAlgn="auto" hangingPunct="1">
              <a:lnSpc>
                <a:spcPct val="90000"/>
              </a:lnSpc>
              <a:spcBef>
                <a:spcPct val="50000"/>
              </a:spcBef>
              <a:spcAft>
                <a:spcPts val="0"/>
              </a:spcAft>
              <a:buFontTx/>
              <a:buNone/>
              <a:defRPr/>
            </a:pPr>
            <a:r>
              <a:rPr lang="zh-CN" altLang="en-US" sz="2800" b="1" dirty="0">
                <a:effectLst>
                  <a:outerShdw blurRad="38100" dist="38100" dir="2700000" algn="tl">
                    <a:srgbClr val="000000"/>
                  </a:outerShdw>
                </a:effectLst>
              </a:rPr>
              <a:t>      按自然资源的物质属性，通常将其分为可再生资源和不可再生资源两类。</a:t>
            </a:r>
          </a:p>
          <a:p>
            <a:pPr marL="0" indent="0" algn="just" eaLnBrk="1" fontAlgn="auto" hangingPunct="1">
              <a:lnSpc>
                <a:spcPct val="90000"/>
              </a:lnSpc>
              <a:spcBef>
                <a:spcPct val="50000"/>
              </a:spcBef>
              <a:spcAft>
                <a:spcPts val="0"/>
              </a:spcAft>
              <a:buFontTx/>
              <a:buNone/>
              <a:defRPr/>
            </a:pPr>
            <a:r>
              <a:rPr lang="zh-CN" altLang="en-US" sz="2800" b="1" dirty="0">
                <a:effectLst>
                  <a:outerShdw blurRad="38100" dist="38100" dir="2700000" algn="tl">
                    <a:srgbClr val="000000"/>
                  </a:outerShdw>
                </a:effectLst>
              </a:rPr>
              <a:t>     前者是指人类开发利用后，在现阶段可更新、可循环、可再生的自然资源，如水资源、生物资源等。</a:t>
            </a:r>
          </a:p>
          <a:p>
            <a:pPr marL="0" indent="0" algn="just" eaLnBrk="1" fontAlgn="auto" hangingPunct="1">
              <a:lnSpc>
                <a:spcPct val="90000"/>
              </a:lnSpc>
              <a:spcBef>
                <a:spcPct val="50000"/>
              </a:spcBef>
              <a:spcAft>
                <a:spcPts val="0"/>
              </a:spcAft>
              <a:buFontTx/>
              <a:buNone/>
              <a:defRPr/>
            </a:pPr>
            <a:r>
              <a:rPr lang="zh-CN" altLang="en-US" sz="2800" b="1" dirty="0">
                <a:effectLst>
                  <a:outerShdw blurRad="38100" dist="38100" dir="2700000" algn="tl">
                    <a:srgbClr val="000000"/>
                  </a:outerShdw>
                </a:effectLst>
              </a:rPr>
              <a:t>     后者是指在现阶段不可更新、不可再生的资源，如煤、石油、天然气等。 </a:t>
            </a: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idx="1"/>
          </p:nvPr>
        </p:nvSpPr>
        <p:spPr>
          <a:xfrm>
            <a:off x="971600" y="692697"/>
            <a:ext cx="7416824" cy="5193601"/>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sz="2800" b="1" dirty="0">
                <a:effectLst>
                  <a:outerShdw blurRad="38100" dist="38100" dir="2700000" algn="tl">
                    <a:srgbClr val="000000"/>
                  </a:outerShdw>
                </a:effectLst>
              </a:rPr>
              <a:t>       </a:t>
            </a:r>
            <a:r>
              <a:rPr lang="zh-CN" altLang="en-US" b="1" dirty="0">
                <a:effectLst>
                  <a:outerShdw blurRad="38100" dist="38100" dir="2700000" algn="tl">
                    <a:srgbClr val="000000"/>
                  </a:outerShdw>
                </a:effectLst>
              </a:rPr>
              <a:t>土壤过分流失与土地沙漠化扩展。据统计，全球土壤流失量已增加到每年</a:t>
            </a:r>
            <a:r>
              <a:rPr lang="en-US" altLang="zh-CN" b="1" dirty="0">
                <a:effectLst>
                  <a:outerShdw blurRad="38100" dist="38100" dir="2700000" algn="tl">
                    <a:srgbClr val="000000"/>
                  </a:outerShdw>
                </a:effectLst>
              </a:rPr>
              <a:t>600</a:t>
            </a:r>
            <a:r>
              <a:rPr lang="zh-CN" altLang="en-US" b="1" dirty="0">
                <a:effectLst>
                  <a:outerShdw blurRad="38100" dist="38100" dir="2700000" algn="tl">
                    <a:srgbClr val="000000"/>
                  </a:outerShdw>
                </a:effectLst>
              </a:rPr>
              <a:t>亿吨。目前全球大约</a:t>
            </a:r>
            <a:r>
              <a:rPr lang="en-US" altLang="zh-CN" b="1" dirty="0">
                <a:effectLst>
                  <a:outerShdw blurRad="38100" dist="38100" dir="2700000" algn="tl">
                    <a:srgbClr val="000000"/>
                  </a:outerShdw>
                </a:effectLst>
              </a:rPr>
              <a:t>30%</a:t>
            </a:r>
            <a:r>
              <a:rPr lang="zh-CN" altLang="en-US" b="1" dirty="0">
                <a:effectLst>
                  <a:outerShdw blurRad="38100" dist="38100" dir="2700000" algn="tl">
                    <a:srgbClr val="000000"/>
                  </a:outerShdw>
                </a:effectLst>
              </a:rPr>
              <a:t>的陆地发生沙漠化现象，平均每年有</a:t>
            </a:r>
            <a:r>
              <a:rPr lang="en-US" altLang="zh-CN" b="1" dirty="0">
                <a:effectLst>
                  <a:outerShdw blurRad="38100" dist="38100" dir="2700000" algn="tl">
                    <a:srgbClr val="000000"/>
                  </a:outerShdw>
                </a:effectLst>
              </a:rPr>
              <a:t>600</a:t>
            </a:r>
            <a:r>
              <a:rPr lang="zh-CN" altLang="en-US" b="1" dirty="0">
                <a:effectLst>
                  <a:outerShdw blurRad="38100" dist="38100" dir="2700000" algn="tl">
                    <a:srgbClr val="000000"/>
                  </a:outerShdw>
                </a:effectLst>
              </a:rPr>
              <a:t>万公顷的土地沦为沙漠。因沙漠化和土壤退化而丧失生产力的土地，每年就有</a:t>
            </a:r>
            <a:r>
              <a:rPr lang="en-US" altLang="zh-CN" b="1" dirty="0">
                <a:effectLst>
                  <a:outerShdw blurRad="38100" dist="38100" dir="2700000" algn="tl">
                    <a:srgbClr val="000000"/>
                  </a:outerShdw>
                </a:effectLst>
              </a:rPr>
              <a:t>1800</a:t>
            </a:r>
            <a:r>
              <a:rPr lang="zh-CN" altLang="en-US" b="1" dirty="0">
                <a:effectLst>
                  <a:outerShdw blurRad="38100" dist="38100" dir="2700000" algn="tl">
                    <a:srgbClr val="000000"/>
                  </a:outerShdw>
                </a:effectLst>
              </a:rPr>
              <a:t>万公顷。</a:t>
            </a:r>
          </a:p>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       森林资源日益减少。据世界观察研究所报告，在</a:t>
            </a:r>
            <a:r>
              <a:rPr lang="en-US" altLang="zh-CN" b="1" dirty="0">
                <a:effectLst>
                  <a:outerShdw blurRad="38100" dist="38100" dir="2700000" algn="tl">
                    <a:srgbClr val="000000"/>
                  </a:outerShdw>
                </a:effectLst>
              </a:rPr>
              <a:t>500</a:t>
            </a:r>
            <a:r>
              <a:rPr lang="zh-CN" altLang="en-US" b="1" dirty="0">
                <a:effectLst>
                  <a:outerShdw blurRad="38100" dist="38100" dir="2700000" algn="tl">
                    <a:srgbClr val="000000"/>
                  </a:outerShdw>
                </a:effectLst>
              </a:rPr>
              <a:t>年前，地球的陆地面积有</a:t>
            </a:r>
            <a:r>
              <a:rPr lang="en-US" altLang="zh-CN" b="1" dirty="0">
                <a:effectLst>
                  <a:outerShdw blurRad="38100" dist="38100" dir="2700000" algn="tl">
                    <a:srgbClr val="000000"/>
                  </a:outerShdw>
                </a:effectLst>
              </a:rPr>
              <a:t>2/3</a:t>
            </a:r>
            <a:r>
              <a:rPr lang="zh-CN" altLang="en-US" b="1" dirty="0">
                <a:effectLst>
                  <a:outerShdw blurRad="38100" dist="38100" dir="2700000" algn="tl">
                    <a:srgbClr val="000000"/>
                  </a:outerShdw>
                </a:effectLst>
              </a:rPr>
              <a:t>为森林覆盖，总面积达</a:t>
            </a:r>
            <a:r>
              <a:rPr lang="en-US" altLang="zh-CN" b="1" dirty="0">
                <a:effectLst>
                  <a:outerShdw blurRad="38100" dist="38100" dir="2700000" algn="tl">
                    <a:srgbClr val="000000"/>
                  </a:outerShdw>
                </a:effectLst>
              </a:rPr>
              <a:t>76</a:t>
            </a:r>
            <a:r>
              <a:rPr lang="zh-CN" altLang="en-US" b="1" dirty="0">
                <a:effectLst>
                  <a:outerShdw blurRad="38100" dist="38100" dir="2700000" algn="tl">
                    <a:srgbClr val="000000"/>
                  </a:outerShdw>
                </a:effectLst>
              </a:rPr>
              <a:t>亿公顷，到</a:t>
            </a:r>
            <a:r>
              <a:rPr lang="en-US" altLang="zh-CN" b="1" dirty="0">
                <a:effectLst>
                  <a:outerShdw blurRad="38100" dist="38100" dir="2700000" algn="tl">
                    <a:srgbClr val="000000"/>
                  </a:outerShdw>
                </a:effectLst>
              </a:rPr>
              <a:t>1990</a:t>
            </a:r>
            <a:r>
              <a:rPr lang="zh-CN" altLang="en-US" b="1" dirty="0">
                <a:effectLst>
                  <a:outerShdw blurRad="38100" dist="38100" dir="2700000" algn="tl">
                    <a:srgbClr val="000000"/>
                  </a:outerShdw>
                </a:effectLst>
              </a:rPr>
              <a:t>年减到</a:t>
            </a:r>
            <a:r>
              <a:rPr lang="en-US" altLang="zh-CN" b="1" dirty="0">
                <a:effectLst>
                  <a:outerShdw blurRad="38100" dist="38100" dir="2700000" algn="tl">
                    <a:srgbClr val="000000"/>
                  </a:outerShdw>
                </a:effectLst>
              </a:rPr>
              <a:t>34</a:t>
            </a:r>
            <a:r>
              <a:rPr lang="zh-CN" altLang="en-US" b="1" dirty="0">
                <a:effectLst>
                  <a:outerShdw blurRad="38100" dist="38100" dir="2700000" algn="tl">
                    <a:srgbClr val="000000"/>
                  </a:outerShdw>
                </a:effectLst>
              </a:rPr>
              <a:t>亿公顷，覆盖着大约三分之一的陆地面积。目前，世界森林面积正以每年</a:t>
            </a:r>
            <a:r>
              <a:rPr lang="en-US" altLang="zh-CN" b="1" dirty="0">
                <a:effectLst>
                  <a:outerShdw blurRad="38100" dist="38100" dir="2700000" algn="tl">
                    <a:srgbClr val="000000"/>
                  </a:outerShdw>
                </a:effectLst>
              </a:rPr>
              <a:t>2000</a:t>
            </a:r>
            <a:r>
              <a:rPr lang="zh-CN" altLang="en-US" b="1" dirty="0">
                <a:effectLst>
                  <a:outerShdw blurRad="38100" dist="38100" dir="2700000" algn="tl">
                    <a:srgbClr val="000000"/>
                  </a:outerShdw>
                </a:effectLst>
              </a:rPr>
              <a:t>万公顷的速度从地球上消失。世界现有热带雨林</a:t>
            </a:r>
            <a:r>
              <a:rPr lang="en-US" altLang="zh-CN" b="1" dirty="0">
                <a:effectLst>
                  <a:outerShdw blurRad="38100" dist="38100" dir="2700000" algn="tl">
                    <a:srgbClr val="000000"/>
                  </a:outerShdw>
                </a:effectLst>
              </a:rPr>
              <a:t>19.35</a:t>
            </a:r>
            <a:r>
              <a:rPr lang="zh-CN" altLang="en-US" b="1" dirty="0">
                <a:effectLst>
                  <a:outerShdw blurRad="38100" dist="38100" dir="2700000" algn="tl">
                    <a:srgbClr val="000000"/>
                  </a:outerShdw>
                </a:effectLst>
              </a:rPr>
              <a:t>亿公顷，每年丧失近</a:t>
            </a:r>
            <a:r>
              <a:rPr lang="en-US" altLang="zh-CN" b="1" dirty="0">
                <a:effectLst>
                  <a:outerShdw blurRad="38100" dist="38100" dir="2700000" algn="tl">
                    <a:srgbClr val="000000"/>
                  </a:outerShdw>
                </a:effectLst>
              </a:rPr>
              <a:t>1100</a:t>
            </a:r>
            <a:r>
              <a:rPr lang="zh-CN" altLang="en-US" b="1" dirty="0">
                <a:effectLst>
                  <a:outerShdw blurRad="38100" dist="38100" dir="2700000" algn="tl">
                    <a:srgbClr val="000000"/>
                  </a:outerShdw>
                </a:effectLst>
              </a:rPr>
              <a:t>万公顷。这种趋势如果不改变，</a:t>
            </a:r>
            <a:r>
              <a:rPr lang="en-US" altLang="zh-CN" b="1" dirty="0">
                <a:effectLst>
                  <a:outerShdw blurRad="38100" dist="38100" dir="2700000" algn="tl">
                    <a:srgbClr val="000000"/>
                  </a:outerShdw>
                </a:effectLst>
              </a:rPr>
              <a:t>50</a:t>
            </a:r>
            <a:r>
              <a:rPr lang="zh-CN" altLang="en-US" b="1" dirty="0">
                <a:effectLst>
                  <a:outerShdw blurRad="38100" dist="38100" dir="2700000" algn="tl">
                    <a:srgbClr val="000000"/>
                  </a:outerShdw>
                </a:effectLst>
              </a:rPr>
              <a:t>年后热带雨林将从地球上消失。 </a:t>
            </a:r>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body" sz="half" idx="1"/>
          </p:nvPr>
        </p:nvSpPr>
        <p:spPr>
          <a:xfrm>
            <a:off x="1043608" y="692696"/>
            <a:ext cx="6984776" cy="498598"/>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zh-CN" altLang="en-US" b="1" dirty="0">
                <a:effectLst>
                  <a:outerShdw blurRad="38100" dist="38100" dir="2700000" algn="tl">
                    <a:srgbClr val="000000"/>
                  </a:outerShdw>
                </a:effectLst>
              </a:rPr>
              <a:t>生物物种加速灭绝，动植物资源急剧减少。</a:t>
            </a:r>
          </a:p>
        </p:txBody>
      </p:sp>
      <p:graphicFrame>
        <p:nvGraphicFramePr>
          <p:cNvPr id="473091" name="Group 3"/>
          <p:cNvGraphicFramePr>
            <a:graphicFrameLocks noGrp="1"/>
          </p:cNvGraphicFramePr>
          <p:nvPr>
            <p:ph sz="half" idx="2"/>
          </p:nvPr>
        </p:nvGraphicFramePr>
        <p:xfrm>
          <a:off x="1042988" y="1341438"/>
          <a:ext cx="6842125" cy="2519361"/>
        </p:xfrm>
        <a:graphic>
          <a:graphicData uri="http://schemas.openxmlformats.org/drawingml/2006/table">
            <a:tbl>
              <a:tblPr/>
              <a:tblGrid>
                <a:gridCol w="3554412">
                  <a:extLst>
                    <a:ext uri="{9D8B030D-6E8A-4147-A177-3AD203B41FA5}">
                      <a16:colId xmlns="" xmlns:a16="http://schemas.microsoft.com/office/drawing/2014/main" val="20000"/>
                    </a:ext>
                  </a:extLst>
                </a:gridCol>
                <a:gridCol w="3287713">
                  <a:extLst>
                    <a:ext uri="{9D8B030D-6E8A-4147-A177-3AD203B41FA5}">
                      <a16:colId xmlns="" xmlns:a16="http://schemas.microsoft.com/office/drawing/2014/main" val="20001"/>
                    </a:ext>
                  </a:extLst>
                </a:gridCol>
              </a:tblGrid>
              <a:tr h="63023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年   代</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物种灭绝速度</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3023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石器时代</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a:t>
                      </a: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千年</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3023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19</a:t>
                      </a: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世纪</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a:t>
                      </a: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年</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286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20</a:t>
                      </a: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世纪中叶</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1/6</a:t>
                      </a: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cs typeface="Times New Roman" pitchFamily="18" charset="0"/>
                        </a:rPr>
                        <a:t>小时</a:t>
                      </a:r>
                      <a:endParaRPr kumimoji="1" lang="zh-CN" altLang="en-US" sz="4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473108" name="Text Box 20"/>
          <p:cNvSpPr txBox="1">
            <a:spLocks noChangeArrowheads="1"/>
          </p:cNvSpPr>
          <p:nvPr/>
        </p:nvSpPr>
        <p:spPr bwMode="auto">
          <a:xfrm>
            <a:off x="1331640" y="4149081"/>
            <a:ext cx="6552728" cy="1988882"/>
          </a:xfrm>
          <a:prstGeom prst="rect">
            <a:avLst/>
          </a:prstGeom>
          <a:noFill/>
          <a:ln w="9525" algn="ctr">
            <a:noFill/>
            <a:miter lim="800000"/>
            <a:headEnd/>
            <a:tailEnd/>
          </a:ln>
          <a:effectLst/>
        </p:spPr>
        <p:txBody>
          <a:bodyPr wrap="square">
            <a:spAutoFit/>
          </a:bodyPr>
          <a:lstStyle/>
          <a:p>
            <a:pPr algn="just">
              <a:lnSpc>
                <a:spcPct val="110000"/>
              </a:lnSpc>
              <a:spcBef>
                <a:spcPct val="50000"/>
              </a:spcBef>
              <a:defRPr/>
            </a:pPr>
            <a:r>
              <a:rPr kumimoji="0" lang="en-US" altLang="zh-CN" sz="3200" b="1" dirty="0">
                <a:effectLst>
                  <a:outerShdw blurRad="38100" dist="38100" dir="2700000" algn="tl">
                    <a:srgbClr val="000000"/>
                  </a:outerShdw>
                </a:effectLst>
                <a:latin typeface="Arial" pitchFamily="34" charset="0"/>
              </a:rPr>
              <a:t>     </a:t>
            </a:r>
            <a:r>
              <a:rPr kumimoji="0" lang="en-US" altLang="zh-CN" b="1" dirty="0">
                <a:effectLst>
                  <a:outerShdw blurRad="38100" dist="38100" dir="2700000" algn="tl">
                    <a:srgbClr val="000000"/>
                  </a:outerShdw>
                </a:effectLst>
                <a:latin typeface="Arial" pitchFamily="34" charset="0"/>
              </a:rPr>
              <a:t>1850</a:t>
            </a:r>
            <a:r>
              <a:rPr kumimoji="0" lang="zh-CN" altLang="en-US" b="1" dirty="0">
                <a:effectLst>
                  <a:outerShdw blurRad="38100" dist="38100" dir="2700000" algn="tl">
                    <a:srgbClr val="000000"/>
                  </a:outerShdw>
                </a:effectLst>
                <a:latin typeface="Arial" pitchFamily="34" charset="0"/>
              </a:rPr>
              <a:t>年以来，人类已使</a:t>
            </a:r>
            <a:r>
              <a:rPr kumimoji="0" lang="en-US" altLang="zh-CN" b="1" dirty="0">
                <a:effectLst>
                  <a:outerShdw blurRad="38100" dist="38100" dir="2700000" algn="tl">
                    <a:srgbClr val="000000"/>
                  </a:outerShdw>
                </a:effectLst>
                <a:latin typeface="Arial" pitchFamily="34" charset="0"/>
              </a:rPr>
              <a:t>75</a:t>
            </a:r>
            <a:r>
              <a:rPr kumimoji="0" lang="zh-CN" altLang="en-US" b="1" dirty="0">
                <a:effectLst>
                  <a:outerShdw blurRad="38100" dist="38100" dir="2700000" algn="tl">
                    <a:srgbClr val="000000"/>
                  </a:outerShdw>
                </a:effectLst>
                <a:latin typeface="Arial" pitchFamily="34" charset="0"/>
              </a:rPr>
              <a:t>种鸟类和哺乳动物绝种，使</a:t>
            </a:r>
            <a:r>
              <a:rPr kumimoji="0" lang="en-US" altLang="zh-CN" b="1" dirty="0">
                <a:effectLst>
                  <a:outerShdw blurRad="38100" dist="38100" dir="2700000" algn="tl">
                    <a:srgbClr val="000000"/>
                  </a:outerShdw>
                </a:effectLst>
                <a:latin typeface="Arial" pitchFamily="34" charset="0"/>
              </a:rPr>
              <a:t>359</a:t>
            </a:r>
            <a:r>
              <a:rPr kumimoji="0" lang="zh-CN" altLang="en-US" b="1" dirty="0">
                <a:effectLst>
                  <a:outerShdw blurRad="38100" dist="38100" dir="2700000" algn="tl">
                    <a:srgbClr val="000000"/>
                  </a:outerShdw>
                </a:effectLst>
                <a:latin typeface="Arial" pitchFamily="34" charset="0"/>
              </a:rPr>
              <a:t>种鸟类和</a:t>
            </a:r>
            <a:r>
              <a:rPr kumimoji="0" lang="en-US" altLang="zh-CN" b="1" dirty="0">
                <a:effectLst>
                  <a:outerShdw blurRad="38100" dist="38100" dir="2700000" algn="tl">
                    <a:srgbClr val="000000"/>
                  </a:outerShdw>
                </a:effectLst>
                <a:latin typeface="Arial" pitchFamily="34" charset="0"/>
              </a:rPr>
              <a:t>297</a:t>
            </a:r>
            <a:r>
              <a:rPr kumimoji="0" lang="zh-CN" altLang="en-US" b="1" dirty="0">
                <a:effectLst>
                  <a:outerShdw blurRad="38100" dist="38100" dir="2700000" algn="tl">
                    <a:srgbClr val="000000"/>
                  </a:outerShdw>
                </a:effectLst>
                <a:latin typeface="Arial" pitchFamily="34" charset="0"/>
              </a:rPr>
              <a:t>种兽类动物面临灭绝的危险。据估计，目前全世界有</a:t>
            </a:r>
            <a:r>
              <a:rPr kumimoji="0" lang="en-US" altLang="zh-CN" b="1" dirty="0">
                <a:effectLst>
                  <a:outerShdw blurRad="38100" dist="38100" dir="2700000" algn="tl">
                    <a:srgbClr val="000000"/>
                  </a:outerShdw>
                </a:effectLst>
                <a:latin typeface="Arial" pitchFamily="34" charset="0"/>
              </a:rPr>
              <a:t>2500</a:t>
            </a:r>
            <a:r>
              <a:rPr kumimoji="0" lang="zh-CN" altLang="en-US" b="1" dirty="0">
                <a:effectLst>
                  <a:outerShdw blurRad="38100" dist="38100" dir="2700000" algn="tl">
                    <a:srgbClr val="000000"/>
                  </a:outerShdw>
                </a:effectLst>
                <a:latin typeface="Arial" pitchFamily="34" charset="0"/>
              </a:rPr>
              <a:t>种植物和</a:t>
            </a:r>
            <a:r>
              <a:rPr kumimoji="0" lang="en-US" altLang="zh-CN" b="1" dirty="0">
                <a:effectLst>
                  <a:outerShdw blurRad="38100" dist="38100" dir="2700000" algn="tl">
                    <a:srgbClr val="000000"/>
                  </a:outerShdw>
                </a:effectLst>
                <a:latin typeface="Arial" pitchFamily="34" charset="0"/>
              </a:rPr>
              <a:t>1000</a:t>
            </a:r>
            <a:r>
              <a:rPr kumimoji="0" lang="zh-CN" altLang="en-US" b="1" dirty="0">
                <a:effectLst>
                  <a:outerShdw blurRad="38100" dist="38100" dir="2700000" algn="tl">
                    <a:srgbClr val="000000"/>
                  </a:outerShdw>
                </a:effectLst>
                <a:latin typeface="Arial" pitchFamily="34" charset="0"/>
              </a:rPr>
              <a:t>多种脊椎动物濒于灭绝的危险</a:t>
            </a:r>
            <a:r>
              <a:rPr kumimoji="0" lang="zh-CN" altLang="en-US" sz="3200" b="1" dirty="0">
                <a:effectLst>
                  <a:outerShdw blurRad="38100" dist="38100" dir="2700000" algn="tl">
                    <a:srgbClr val="000000"/>
                  </a:outerShdw>
                </a:effectLst>
                <a:latin typeface="Arial" pitchFamily="34" charset="0"/>
              </a:rPr>
              <a:t>。 </a:t>
            </a:r>
          </a:p>
        </p:txBody>
      </p:sp>
    </p:spTree>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r>
              <a:rPr lang="zh-CN" altLang="en-US"/>
              <a:t>生物多样性减少</a:t>
            </a:r>
          </a:p>
        </p:txBody>
      </p:sp>
      <p:sp>
        <p:nvSpPr>
          <p:cNvPr id="39939" name="文本占位符 2"/>
          <p:cNvSpPr>
            <a:spLocks noGrp="1"/>
          </p:cNvSpPr>
          <p:nvPr>
            <p:ph type="body" idx="1"/>
          </p:nvPr>
        </p:nvSpPr>
        <p:spPr>
          <a:xfrm>
            <a:off x="1557338" y="2122488"/>
            <a:ext cx="2940050" cy="820737"/>
          </a:xfrm>
        </p:spPr>
        <p:txBody>
          <a:bodyPr/>
          <a:lstStyle/>
          <a:p>
            <a:pPr eaLnBrk="1" hangingPunct="1"/>
            <a:r>
              <a:rPr lang="zh-CN" altLang="en-US"/>
              <a:t>生物多样性</a:t>
            </a:r>
          </a:p>
        </p:txBody>
      </p:sp>
      <p:sp>
        <p:nvSpPr>
          <p:cNvPr id="39940" name="文本占位符 4"/>
          <p:cNvSpPr>
            <a:spLocks noGrp="1"/>
          </p:cNvSpPr>
          <p:nvPr>
            <p:ph type="body" sz="quarter" idx="3"/>
          </p:nvPr>
        </p:nvSpPr>
        <p:spPr>
          <a:xfrm>
            <a:off x="4910138" y="2122488"/>
            <a:ext cx="2944812" cy="822325"/>
          </a:xfrm>
        </p:spPr>
        <p:txBody>
          <a:bodyPr/>
          <a:lstStyle/>
          <a:p>
            <a:pPr eaLnBrk="1" hangingPunct="1"/>
            <a:r>
              <a:rPr lang="zh-CN" altLang="en-US"/>
              <a:t>生物多样性减少的危害</a:t>
            </a:r>
          </a:p>
        </p:txBody>
      </p:sp>
      <p:sp>
        <p:nvSpPr>
          <p:cNvPr id="39941" name="内容占位符 3"/>
          <p:cNvSpPr>
            <a:spLocks noGrp="1"/>
          </p:cNvSpPr>
          <p:nvPr>
            <p:ph sz="quarter" idx="13"/>
          </p:nvPr>
        </p:nvSpPr>
        <p:spPr>
          <a:xfrm>
            <a:off x="1298575" y="2944813"/>
            <a:ext cx="3227388" cy="2779712"/>
          </a:xfrm>
        </p:spPr>
        <p:txBody>
          <a:bodyPr/>
          <a:lstStyle/>
          <a:p>
            <a:pPr eaLnBrk="1" hangingPunct="1"/>
            <a:r>
              <a:rPr lang="zh-CN" altLang="en-US"/>
              <a:t>物种</a:t>
            </a:r>
            <a:endParaRPr lang="en-US" altLang="zh-CN"/>
          </a:p>
          <a:p>
            <a:pPr eaLnBrk="1" hangingPunct="1"/>
            <a:r>
              <a:rPr lang="zh-CN" altLang="en-US"/>
              <a:t>遗传因子</a:t>
            </a:r>
            <a:endParaRPr lang="en-US" altLang="zh-CN"/>
          </a:p>
          <a:p>
            <a:pPr eaLnBrk="1" hangingPunct="1"/>
            <a:r>
              <a:rPr lang="zh-CN" altLang="en-US"/>
              <a:t>生态系统</a:t>
            </a:r>
            <a:endParaRPr lang="en-US" altLang="zh-CN"/>
          </a:p>
          <a:p>
            <a:pPr eaLnBrk="1" hangingPunct="1"/>
            <a:r>
              <a:rPr lang="zh-CN" altLang="en-US"/>
              <a:t>生态景观</a:t>
            </a:r>
          </a:p>
          <a:p>
            <a:pPr eaLnBrk="1" hangingPunct="1"/>
            <a:endParaRPr lang="zh-CN" altLang="en-US"/>
          </a:p>
        </p:txBody>
      </p:sp>
      <p:sp>
        <p:nvSpPr>
          <p:cNvPr id="39942" name="内容占位符 5"/>
          <p:cNvSpPr>
            <a:spLocks noGrp="1"/>
          </p:cNvSpPr>
          <p:nvPr>
            <p:ph sz="quarter" idx="14"/>
          </p:nvPr>
        </p:nvSpPr>
        <p:spPr>
          <a:xfrm>
            <a:off x="4645025" y="2944813"/>
            <a:ext cx="3227388" cy="2779712"/>
          </a:xfrm>
        </p:spPr>
        <p:txBody>
          <a:bodyPr/>
          <a:lstStyle/>
          <a:p>
            <a:pPr eaLnBrk="1" hangingPunct="1"/>
            <a:r>
              <a:rPr lang="zh-CN" altLang="en-US"/>
              <a:t>宝贵资源的不可逆损失</a:t>
            </a:r>
          </a:p>
          <a:p>
            <a:pPr eaLnBrk="1" hangingPunct="1"/>
            <a:r>
              <a:rPr lang="zh-CN" altLang="en-US"/>
              <a:t>生态系统的脆弱化</a:t>
            </a:r>
          </a:p>
          <a:p>
            <a:pPr eaLnBrk="1" hangingPunct="1"/>
            <a:r>
              <a:rPr lang="zh-CN" altLang="en-US"/>
              <a:t>生物进化成果的损失</a:t>
            </a:r>
          </a:p>
          <a:p>
            <a:pPr eaLnBrk="1" hangingPunct="1"/>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占位符 2"/>
          <p:cNvSpPr>
            <a:spLocks noGrp="1"/>
          </p:cNvSpPr>
          <p:nvPr>
            <p:ph type="body" idx="1"/>
          </p:nvPr>
        </p:nvSpPr>
        <p:spPr>
          <a:xfrm>
            <a:off x="1115616" y="908720"/>
            <a:ext cx="3168352" cy="1296144"/>
          </a:xfrm>
        </p:spPr>
        <p:txBody>
          <a:bodyPr>
            <a:noAutofit/>
          </a:bodyPr>
          <a:lstStyle/>
          <a:p>
            <a:pPr eaLnBrk="1" hangingPunct="1"/>
            <a:r>
              <a:rPr lang="zh-CN" altLang="en-US" sz="3200" dirty="0">
                <a:solidFill>
                  <a:srgbClr val="FF0000"/>
                </a:solidFill>
              </a:rPr>
              <a:t>生物多样性减少的原因</a:t>
            </a:r>
          </a:p>
        </p:txBody>
      </p:sp>
      <p:sp>
        <p:nvSpPr>
          <p:cNvPr id="40963" name="文本占位符 4"/>
          <p:cNvSpPr>
            <a:spLocks noGrp="1"/>
          </p:cNvSpPr>
          <p:nvPr>
            <p:ph type="body" sz="quarter" idx="3"/>
          </p:nvPr>
        </p:nvSpPr>
        <p:spPr>
          <a:xfrm>
            <a:off x="5076056" y="1268760"/>
            <a:ext cx="2944812" cy="822325"/>
          </a:xfrm>
        </p:spPr>
        <p:txBody>
          <a:bodyPr>
            <a:noAutofit/>
          </a:bodyPr>
          <a:lstStyle/>
          <a:p>
            <a:pPr eaLnBrk="1" hangingPunct="1"/>
            <a:r>
              <a:rPr lang="zh-CN" altLang="en-US" sz="3200" dirty="0">
                <a:solidFill>
                  <a:srgbClr val="FF0000"/>
                </a:solidFill>
              </a:rPr>
              <a:t>生物多样性减少的对策</a:t>
            </a:r>
          </a:p>
        </p:txBody>
      </p:sp>
      <p:sp>
        <p:nvSpPr>
          <p:cNvPr id="40964" name="内容占位符 3"/>
          <p:cNvSpPr>
            <a:spLocks noGrp="1"/>
          </p:cNvSpPr>
          <p:nvPr>
            <p:ph sz="quarter" idx="13"/>
          </p:nvPr>
        </p:nvSpPr>
        <p:spPr>
          <a:xfrm>
            <a:off x="1298575" y="2944813"/>
            <a:ext cx="3227388" cy="2779712"/>
          </a:xfrm>
        </p:spPr>
        <p:txBody>
          <a:bodyPr/>
          <a:lstStyle/>
          <a:p>
            <a:pPr eaLnBrk="1" hangingPunct="1"/>
            <a:r>
              <a:rPr lang="zh-CN" altLang="en-US"/>
              <a:t>自然环境的人为改变和破坏</a:t>
            </a:r>
          </a:p>
          <a:p>
            <a:pPr eaLnBrk="1" hangingPunct="1"/>
            <a:r>
              <a:rPr lang="zh-CN" altLang="en-US"/>
              <a:t>生物的捕获和采集</a:t>
            </a:r>
          </a:p>
          <a:p>
            <a:pPr eaLnBrk="1" hangingPunct="1"/>
            <a:r>
              <a:rPr lang="zh-CN" altLang="en-US"/>
              <a:t>移植生物的干扰</a:t>
            </a:r>
          </a:p>
          <a:p>
            <a:pPr eaLnBrk="1" hangingPunct="1"/>
            <a:r>
              <a:rPr lang="zh-CN" altLang="en-US"/>
              <a:t>人类社会存在方式多样性的减少</a:t>
            </a:r>
          </a:p>
          <a:p>
            <a:pPr eaLnBrk="1" hangingPunct="1"/>
            <a:endParaRPr lang="zh-CN" altLang="en-US"/>
          </a:p>
        </p:txBody>
      </p:sp>
      <p:sp>
        <p:nvSpPr>
          <p:cNvPr id="40965" name="内容占位符 5"/>
          <p:cNvSpPr>
            <a:spLocks noGrp="1"/>
          </p:cNvSpPr>
          <p:nvPr>
            <p:ph sz="quarter" idx="14"/>
          </p:nvPr>
        </p:nvSpPr>
        <p:spPr>
          <a:xfrm>
            <a:off x="4645025" y="2944813"/>
            <a:ext cx="3227388" cy="2779712"/>
          </a:xfrm>
        </p:spPr>
        <p:txBody>
          <a:bodyPr>
            <a:normAutofit fontScale="92500"/>
          </a:bodyPr>
          <a:lstStyle/>
          <a:p>
            <a:pPr eaLnBrk="1" hangingPunct="1"/>
            <a:r>
              <a:rPr lang="zh-CN" altLang="en-US"/>
              <a:t>保存（</a:t>
            </a:r>
            <a:r>
              <a:rPr lang="en-US" altLang="zh-CN"/>
              <a:t>Preservation</a:t>
            </a:r>
            <a:r>
              <a:rPr lang="zh-CN" altLang="en-US"/>
              <a:t>）：人类毫不介入</a:t>
            </a:r>
            <a:endParaRPr lang="en-US" altLang="en-US">
              <a:ea typeface="黑体" pitchFamily="49" charset="-122"/>
            </a:endParaRPr>
          </a:p>
          <a:p>
            <a:pPr eaLnBrk="1" hangingPunct="1"/>
            <a:r>
              <a:rPr lang="zh-CN" altLang="en-US"/>
              <a:t>保卫（</a:t>
            </a:r>
            <a:r>
              <a:rPr lang="en-US" altLang="zh-CN"/>
              <a:t>Protection</a:t>
            </a:r>
            <a:r>
              <a:rPr lang="zh-CN" altLang="en-US"/>
              <a:t>）：维持现状</a:t>
            </a:r>
            <a:endParaRPr lang="en-US" altLang="en-US">
              <a:ea typeface="黑体" pitchFamily="49" charset="-122"/>
            </a:endParaRPr>
          </a:p>
          <a:p>
            <a:pPr eaLnBrk="1" hangingPunct="1"/>
            <a:r>
              <a:rPr lang="zh-CN" altLang="en-US"/>
              <a:t>保全（</a:t>
            </a:r>
            <a:r>
              <a:rPr lang="en-US" altLang="zh-CN"/>
              <a:t>Conservation</a:t>
            </a:r>
            <a:r>
              <a:rPr lang="zh-CN" altLang="en-US"/>
              <a:t>）：适当利用，维持自然平衡</a:t>
            </a:r>
          </a:p>
          <a:p>
            <a:pPr eaLnBrk="1" hangingPunct="1"/>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idx="1"/>
          </p:nvPr>
        </p:nvSpPr>
        <p:spPr>
          <a:xfrm>
            <a:off x="755576" y="692696"/>
            <a:ext cx="7416824" cy="5706242"/>
          </a:xfrm>
        </p:spPr>
        <p:txBody>
          <a:bodyPr wrap="square" rtlCol="0">
            <a:spAutoFit/>
          </a:bodyPr>
          <a:lstStyle/>
          <a:p>
            <a:pPr marL="0" indent="0" algn="just" eaLnBrk="1" fontAlgn="auto" hangingPunct="1">
              <a:lnSpc>
                <a:spcPct val="110000"/>
              </a:lnSpc>
              <a:spcBef>
                <a:spcPct val="50000"/>
              </a:spcBef>
              <a:spcAft>
                <a:spcPts val="0"/>
              </a:spcAft>
              <a:buFontTx/>
              <a:buNone/>
              <a:defRPr/>
            </a:pPr>
            <a:r>
              <a:rPr lang="en-US" altLang="zh-CN" sz="2800" b="1" dirty="0">
                <a:effectLst>
                  <a:outerShdw blurRad="38100" dist="38100" dir="2700000" algn="tl">
                    <a:srgbClr val="000000"/>
                  </a:outerShdw>
                </a:effectLst>
              </a:rPr>
              <a:t>       </a:t>
            </a:r>
            <a:r>
              <a:rPr lang="zh-CN" altLang="en-US" sz="2800" b="1" dirty="0">
                <a:effectLst>
                  <a:outerShdw blurRad="38100" dist="38100" dir="2700000" algn="tl">
                    <a:srgbClr val="000000"/>
                  </a:outerShdw>
                </a:effectLst>
              </a:rPr>
              <a:t>矿物资源也处在危急之中。现代工业国家消耗的矿物资源主要是燃料矿物和金属矿物。矿物资源是属于不可再生资源。</a:t>
            </a:r>
          </a:p>
          <a:p>
            <a:pPr marL="0" indent="0" algn="just" eaLnBrk="1" fontAlgn="auto" hangingPunct="1">
              <a:lnSpc>
                <a:spcPct val="110000"/>
              </a:lnSpc>
              <a:spcBef>
                <a:spcPct val="50000"/>
              </a:spcBef>
              <a:spcAft>
                <a:spcPts val="0"/>
              </a:spcAft>
              <a:buFontTx/>
              <a:buNone/>
              <a:defRPr/>
            </a:pPr>
            <a:r>
              <a:rPr lang="zh-CN" altLang="en-US" sz="2800" b="1" dirty="0">
                <a:effectLst>
                  <a:outerShdw blurRad="38100" dist="38100" dir="2700000" algn="tl">
                    <a:srgbClr val="000000"/>
                  </a:outerShdw>
                </a:effectLst>
              </a:rPr>
              <a:t>       矿物燃料的短缺，又称“能源危机”。这种能源就是煤、石油和天然气。</a:t>
            </a:r>
          </a:p>
          <a:p>
            <a:pPr marL="0" indent="0" algn="just" eaLnBrk="1" fontAlgn="auto" hangingPunct="1">
              <a:lnSpc>
                <a:spcPct val="110000"/>
              </a:lnSpc>
              <a:spcBef>
                <a:spcPct val="50000"/>
              </a:spcBef>
              <a:spcAft>
                <a:spcPts val="0"/>
              </a:spcAft>
              <a:buFontTx/>
              <a:buNone/>
              <a:defRPr/>
            </a:pPr>
            <a:r>
              <a:rPr lang="zh-CN" altLang="en-US" sz="2800" b="1" dirty="0">
                <a:effectLst>
                  <a:outerShdw blurRad="38100" dist="38100" dir="2700000" algn="tl">
                    <a:srgbClr val="000000"/>
                  </a:outerShdw>
                </a:effectLst>
              </a:rPr>
              <a:t>       金属矿物同燃料矿物一样，其消耗量近年来显著增加。第二次世界大战以来的世界金属（铁、铜、铝等）消耗量，超过了以往历史上的生产总量。美国已经在大量进口金属，而别的发达国家的矿物来源一般也不充足，只有依靠回收才能延续利用到一个世纪。 </a:t>
            </a:r>
          </a:p>
        </p:txBody>
      </p:sp>
    </p:spTree>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0126" y="5589240"/>
            <a:ext cx="7388298" cy="349853"/>
          </a:xfrm>
        </p:spPr>
        <p:txBody>
          <a:bodyPr>
            <a:noAutofit/>
          </a:bodyPr>
          <a:lstStyle/>
          <a:p>
            <a:pPr marL="0" indent="0">
              <a:buNone/>
            </a:pPr>
            <a:r>
              <a:rPr lang="en-US" altLang="zh-CN" sz="1400" dirty="0"/>
              <a:t>1974</a:t>
            </a:r>
            <a:r>
              <a:rPr lang="zh-CN" altLang="en-US" sz="1400" dirty="0"/>
              <a:t>照片                                                                              现在的照片</a:t>
            </a:r>
            <a:endParaRPr lang="en-US" altLang="zh-CN" sz="1400" dirty="0"/>
          </a:p>
          <a:p>
            <a:pPr marL="0" indent="0">
              <a:buNone/>
            </a:pPr>
            <a:r>
              <a:rPr lang="zh-CN" altLang="en-US" sz="1400" dirty="0"/>
              <a:t>沼泽阿拉伯人（</a:t>
            </a:r>
            <a:r>
              <a:rPr lang="en-US" altLang="zh-CN" sz="1400" dirty="0"/>
              <a:t>Marsh Arabs </a:t>
            </a:r>
            <a:r>
              <a:rPr lang="zh-CN" altLang="en-US" sz="1400" dirty="0"/>
              <a:t>）的一个村庄的情景（照片来自德国</a:t>
            </a:r>
            <a:r>
              <a:rPr lang="en-US" altLang="zh-CN" sz="1400" dirty="0"/>
              <a:t>《</a:t>
            </a:r>
            <a:r>
              <a:rPr lang="zh-CN" altLang="en-US" sz="1400" dirty="0"/>
              <a:t>明镜</a:t>
            </a:r>
            <a:r>
              <a:rPr lang="en-US" altLang="zh-CN" sz="1400" dirty="0"/>
              <a:t>》</a:t>
            </a:r>
            <a:r>
              <a:rPr lang="zh-CN" altLang="en-US" sz="1400" dirty="0"/>
              <a:t>的</a:t>
            </a:r>
            <a:r>
              <a:rPr lang="en-US" altLang="zh-CN" sz="1400" dirty="0"/>
              <a:t> </a:t>
            </a:r>
            <a:r>
              <a:rPr lang="zh-CN" altLang="en-US" sz="1400" dirty="0"/>
              <a:t>公布）。 </a:t>
            </a:r>
          </a:p>
        </p:txBody>
      </p:sp>
      <p:pic>
        <p:nvPicPr>
          <p:cNvPr id="1167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7" y="692697"/>
            <a:ext cx="388843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10" y="681900"/>
            <a:ext cx="3816422" cy="483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6"/>
          <p:cNvSpPr>
            <a:spLocks noChangeArrowheads="1"/>
          </p:cNvSpPr>
          <p:nvPr/>
        </p:nvSpPr>
        <p:spPr bwMode="auto">
          <a:xfrm rot="18781883">
            <a:off x="5585917" y="1729409"/>
            <a:ext cx="2808312" cy="842021"/>
          </a:xfrm>
          <a:prstGeom prst="cloudCallout">
            <a:avLst>
              <a:gd name="adj1" fmla="val -12759"/>
              <a:gd name="adj2" fmla="val 5630"/>
            </a:avLst>
          </a:prstGeom>
          <a:solidFill>
            <a:schemeClr val="accent1"/>
          </a:solidFill>
          <a:ln w="9525">
            <a:solidFill>
              <a:schemeClr val="tx1"/>
            </a:solidFill>
            <a:round/>
            <a:headEnd/>
            <a:tailEnd/>
          </a:ln>
        </p:spPr>
        <p:txBody>
          <a:bodyPr/>
          <a:lstStyle/>
          <a:p>
            <a:pPr algn="ctr"/>
            <a:r>
              <a:rPr lang="zh-CN" altLang="en-US" dirty="0"/>
              <a:t>今天</a:t>
            </a:r>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4</a:t>
            </a:fld>
            <a:endParaRPr lang="en-US" altLang="zh-CN"/>
          </a:p>
        </p:txBody>
      </p:sp>
    </p:spTree>
    <p:extLst>
      <p:ext uri="{BB962C8B-B14F-4D97-AF65-F5344CB8AC3E}">
        <p14:creationId xmlns:p14="http://schemas.microsoft.com/office/powerpoint/2010/main" val="52970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492" y="836712"/>
            <a:ext cx="6965245" cy="1202485"/>
          </a:xfrm>
        </p:spPr>
        <p:txBody>
          <a:bodyPr>
            <a:normAutofit/>
          </a:bodyPr>
          <a:lstStyle/>
          <a:p>
            <a:r>
              <a:rPr lang="en-US" altLang="zh-CN" b="1" dirty="0">
                <a:ea typeface="华文行楷" pitchFamily="2" charset="-122"/>
              </a:rPr>
              <a:t>1.2</a:t>
            </a:r>
            <a:r>
              <a:rPr lang="zh-CN" altLang="en-US" b="1" dirty="0">
                <a:ea typeface="华文行楷" pitchFamily="2" charset="-122"/>
              </a:rPr>
              <a:t>人与自然关系的反思</a:t>
            </a:r>
            <a:endParaRPr lang="zh-CN" altLang="en-US" dirty="0"/>
          </a:p>
        </p:txBody>
      </p:sp>
      <p:pic>
        <p:nvPicPr>
          <p:cNvPr id="1027" name="Picture 3"/>
          <p:cNvPicPr>
            <a:picLocks noGrp="1" noChangeAspect="1" noChangeArrowheads="1"/>
          </p:cNvPicPr>
          <p:nvPr>
            <p:ph sz="quarter" idx="13"/>
          </p:nvPr>
        </p:nvPicPr>
        <p:blipFill rotWithShape="1">
          <a:blip r:embed="rId3" cstate="print">
            <a:extLst>
              <a:ext uri="{28A0092B-C50C-407E-A947-70E740481C1C}">
                <a14:useLocalDpi xmlns:a14="http://schemas.microsoft.com/office/drawing/2010/main" val="0"/>
              </a:ext>
            </a:extLst>
          </a:blip>
          <a:srcRect b="36560"/>
          <a:stretch/>
        </p:blipFill>
        <p:spPr bwMode="auto">
          <a:xfrm>
            <a:off x="971600" y="2492896"/>
            <a:ext cx="7067867" cy="183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6605" y="548680"/>
            <a:ext cx="4278776"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3984" y="607492"/>
            <a:ext cx="4331397" cy="565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5" y="692696"/>
            <a:ext cx="4036680" cy="557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2865" y="1470483"/>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pPr>
              <a:defRPr/>
            </a:pPr>
            <a:fld id="{815C3CE4-A8E4-4DBD-9318-A810CF9BC502}" type="slidenum">
              <a:rPr lang="en-US" altLang="zh-CN" smtClean="0"/>
              <a:pPr>
                <a:defRPr/>
              </a:pPr>
              <a:t>40</a:t>
            </a:fld>
            <a:endParaRPr lang="en-US" altLang="zh-CN"/>
          </a:p>
        </p:txBody>
      </p:sp>
      <p:sp>
        <p:nvSpPr>
          <p:cNvPr id="6" name="矩形 5"/>
          <p:cNvSpPr/>
          <p:nvPr/>
        </p:nvSpPr>
        <p:spPr>
          <a:xfrm>
            <a:off x="994546" y="2276872"/>
            <a:ext cx="7159138" cy="1938992"/>
          </a:xfrm>
          <a:prstGeom prst="rect">
            <a:avLst/>
          </a:prstGeom>
        </p:spPr>
        <p:txBody>
          <a:bodyPr wrap="square">
            <a:spAutoFit/>
          </a:bodyPr>
          <a:lstStyle/>
          <a:p>
            <a:r>
              <a:rPr lang="zh-CN" altLang="en-US" b="1" dirty="0">
                <a:latin typeface="隶书" pitchFamily="49" charset="-122"/>
                <a:ea typeface="隶书" pitchFamily="49" charset="-122"/>
              </a:rPr>
              <a:t>对人与自然关系反思的两条路径：</a:t>
            </a:r>
            <a:endParaRPr lang="en-US" altLang="zh-CN" b="1" dirty="0">
              <a:latin typeface="隶书" pitchFamily="49" charset="-122"/>
              <a:ea typeface="隶书" pitchFamily="49" charset="-122"/>
            </a:endParaRPr>
          </a:p>
          <a:p>
            <a:endParaRPr lang="en-US" altLang="zh-CN" dirty="0"/>
          </a:p>
          <a:p>
            <a:r>
              <a:rPr lang="zh-CN" altLang="en-US" dirty="0">
                <a:latin typeface="隶书" pitchFamily="49" charset="-122"/>
                <a:ea typeface="隶书" pitchFamily="49" charset="-122"/>
              </a:rPr>
              <a:t>其一，马克思主义经典作家和中国共产党人的探索</a:t>
            </a:r>
            <a:endParaRPr lang="en-US" altLang="zh-CN" dirty="0">
              <a:latin typeface="隶书" pitchFamily="49" charset="-122"/>
              <a:ea typeface="隶书" pitchFamily="49" charset="-122"/>
            </a:endParaRPr>
          </a:p>
          <a:p>
            <a:endParaRPr lang="zh-CN" altLang="en-US" dirty="0">
              <a:latin typeface="隶书" pitchFamily="49" charset="-122"/>
              <a:ea typeface="隶书" pitchFamily="49" charset="-122"/>
            </a:endParaRPr>
          </a:p>
          <a:p>
            <a:r>
              <a:rPr lang="zh-CN" altLang="en-US" dirty="0">
                <a:latin typeface="隶书" pitchFamily="49" charset="-122"/>
                <a:ea typeface="隶书" pitchFamily="49" charset="-122"/>
              </a:rPr>
              <a:t>其二，西方发达国家学者和国际社会的探索</a:t>
            </a:r>
          </a:p>
        </p:txBody>
      </p:sp>
    </p:spTree>
    <p:extLst>
      <p:ext uri="{BB962C8B-B14F-4D97-AF65-F5344CB8AC3E}">
        <p14:creationId xmlns:p14="http://schemas.microsoft.com/office/powerpoint/2010/main" val="29837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anim calcmode="lin" valueType="num">
                                      <p:cBhvr>
                                        <p:cTn id="8" dur="2000" fill="hold"/>
                                        <p:tgtEl>
                                          <p:spTgt spid="1027"/>
                                        </p:tgtEl>
                                        <p:attrNameLst>
                                          <p:attrName>ppt_w</p:attrName>
                                        </p:attrNameLst>
                                      </p:cBhvr>
                                      <p:tavLst>
                                        <p:tav tm="0" fmla="#ppt_w*sin(2.5*pi*$)">
                                          <p:val>
                                            <p:fltVal val="0"/>
                                          </p:val>
                                        </p:tav>
                                        <p:tav tm="100000">
                                          <p:val>
                                            <p:fltVal val="1"/>
                                          </p:val>
                                        </p:tav>
                                      </p:tavLst>
                                    </p:anim>
                                    <p:anim calcmode="lin" valueType="num">
                                      <p:cBhvr>
                                        <p:cTn id="9" dur="2000" fill="hold"/>
                                        <p:tgtEl>
                                          <p:spTgt spid="102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7"/>
                                        </p:tgtEl>
                                      </p:cBhvr>
                                    </p:animEffect>
                                    <p:set>
                                      <p:cBhvr>
                                        <p:cTn id="14" dur="1" fill="hold">
                                          <p:stCondLst>
                                            <p:cond delay="499"/>
                                          </p:stCondLst>
                                        </p:cTn>
                                        <p:tgtEl>
                                          <p:spTgt spid="10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2000"/>
                                        <p:tgtEl>
                                          <p:spTgt spid="1028"/>
                                        </p:tgtEl>
                                      </p:cBhvr>
                                    </p:animEffect>
                                    <p:anim calcmode="lin" valueType="num">
                                      <p:cBhvr>
                                        <p:cTn id="20" dur="2000" fill="hold"/>
                                        <p:tgtEl>
                                          <p:spTgt spid="1028"/>
                                        </p:tgtEl>
                                        <p:attrNameLst>
                                          <p:attrName>ppt_w</p:attrName>
                                        </p:attrNameLst>
                                      </p:cBhvr>
                                      <p:tavLst>
                                        <p:tav tm="0" fmla="#ppt_w*sin(2.5*pi*$)">
                                          <p:val>
                                            <p:fltVal val="0"/>
                                          </p:val>
                                        </p:tav>
                                        <p:tav tm="100000">
                                          <p:val>
                                            <p:fltVal val="1"/>
                                          </p:val>
                                        </p:tav>
                                      </p:tavLst>
                                    </p:anim>
                                    <p:anim calcmode="lin" valueType="num">
                                      <p:cBhvr>
                                        <p:cTn id="21"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nodeType="clickEffect">
                                  <p:stCondLst>
                                    <p:cond delay="0"/>
                                  </p:stCondLst>
                                  <p:childTnLst>
                                    <p:animEffect transition="out" filter="wheel(1)">
                                      <p:cBhvr>
                                        <p:cTn id="25" dur="2000"/>
                                        <p:tgtEl>
                                          <p:spTgt spid="1028"/>
                                        </p:tgtEl>
                                      </p:cBhvr>
                                    </p:animEffect>
                                    <p:set>
                                      <p:cBhvr>
                                        <p:cTn id="26" dur="1" fill="hold">
                                          <p:stCondLst>
                                            <p:cond delay="1999"/>
                                          </p:stCondLst>
                                        </p:cTn>
                                        <p:tgtEl>
                                          <p:spTgt spid="10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Effect transition="in" filter="wheel(1)">
                                      <p:cBhvr>
                                        <p:cTn id="31" dur="2000"/>
                                        <p:tgtEl>
                                          <p:spTgt spid="102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xit" presetSubtype="1" fill="hold" nodeType="clickEffect">
                                  <p:stCondLst>
                                    <p:cond delay="0"/>
                                  </p:stCondLst>
                                  <p:childTnLst>
                                    <p:animEffect transition="out" filter="wheel(1)">
                                      <p:cBhvr>
                                        <p:cTn id="35" dur="2000"/>
                                        <p:tgtEl>
                                          <p:spTgt spid="1029"/>
                                        </p:tgtEl>
                                      </p:cBhvr>
                                    </p:animEffect>
                                    <p:set>
                                      <p:cBhvr>
                                        <p:cTn id="36" dur="1" fill="hold">
                                          <p:stCondLst>
                                            <p:cond delay="1999"/>
                                          </p:stCondLst>
                                        </p:cTn>
                                        <p:tgtEl>
                                          <p:spTgt spid="10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30"/>
                                        </p:tgtEl>
                                        <p:attrNameLst>
                                          <p:attrName>style.visibility</p:attrName>
                                        </p:attrNameLst>
                                      </p:cBhvr>
                                      <p:to>
                                        <p:strVal val="visible"/>
                                      </p:to>
                                    </p:set>
                                    <p:anim calcmode="lin" valueType="num">
                                      <p:cBhvr>
                                        <p:cTn id="41" dur="500" fill="hold"/>
                                        <p:tgtEl>
                                          <p:spTgt spid="1030"/>
                                        </p:tgtEl>
                                        <p:attrNameLst>
                                          <p:attrName>ppt_w</p:attrName>
                                        </p:attrNameLst>
                                      </p:cBhvr>
                                      <p:tavLst>
                                        <p:tav tm="0">
                                          <p:val>
                                            <p:fltVal val="0"/>
                                          </p:val>
                                        </p:tav>
                                        <p:tav tm="100000">
                                          <p:val>
                                            <p:strVal val="#ppt_w"/>
                                          </p:val>
                                        </p:tav>
                                      </p:tavLst>
                                    </p:anim>
                                    <p:anim calcmode="lin" valueType="num">
                                      <p:cBhvr>
                                        <p:cTn id="42" dur="500" fill="hold"/>
                                        <p:tgtEl>
                                          <p:spTgt spid="1030"/>
                                        </p:tgtEl>
                                        <p:attrNameLst>
                                          <p:attrName>ppt_h</p:attrName>
                                        </p:attrNameLst>
                                      </p:cBhvr>
                                      <p:tavLst>
                                        <p:tav tm="0">
                                          <p:val>
                                            <p:fltVal val="0"/>
                                          </p:val>
                                        </p:tav>
                                        <p:tav tm="100000">
                                          <p:val>
                                            <p:strVal val="#ppt_h"/>
                                          </p:val>
                                        </p:tav>
                                      </p:tavLst>
                                    </p:anim>
                                    <p:animEffect transition="in" filter="fade">
                                      <p:cBhvr>
                                        <p:cTn id="43" dur="500"/>
                                        <p:tgtEl>
                                          <p:spTgt spid="10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additive="base">
                                        <p:cTn id="47" dur="500"/>
                                        <p:tgtEl>
                                          <p:spTgt spid="1030"/>
                                        </p:tgtEl>
                                        <p:attrNameLst>
                                          <p:attrName>ppt_x</p:attrName>
                                        </p:attrNameLst>
                                      </p:cBhvr>
                                      <p:tavLst>
                                        <p:tav tm="0">
                                          <p:val>
                                            <p:strVal val="ppt_x"/>
                                          </p:val>
                                        </p:tav>
                                        <p:tav tm="100000">
                                          <p:val>
                                            <p:strVal val="ppt_x"/>
                                          </p:val>
                                        </p:tav>
                                      </p:tavLst>
                                    </p:anim>
                                    <p:anim calcmode="lin" valueType="num">
                                      <p:cBhvr additive="base">
                                        <p:cTn id="48" dur="500"/>
                                        <p:tgtEl>
                                          <p:spTgt spid="1030"/>
                                        </p:tgtEl>
                                        <p:attrNameLst>
                                          <p:attrName>ppt_y</p:attrName>
                                        </p:attrNameLst>
                                      </p:cBhvr>
                                      <p:tavLst>
                                        <p:tav tm="0">
                                          <p:val>
                                            <p:strVal val="ppt_y"/>
                                          </p:val>
                                        </p:tav>
                                        <p:tav tm="100000">
                                          <p:val>
                                            <p:strVal val="1+ppt_h/2"/>
                                          </p:val>
                                        </p:tav>
                                      </p:tavLst>
                                    </p:anim>
                                    <p:set>
                                      <p:cBhvr>
                                        <p:cTn id="49" dur="1" fill="hold">
                                          <p:stCondLst>
                                            <p:cond delay="499"/>
                                          </p:stCondLst>
                                        </p:cTn>
                                        <p:tgtEl>
                                          <p:spTgt spid="103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nodeType="click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wipe(down)">
                                      <p:cBhvr>
                                        <p:cTn id="54" dur="580">
                                          <p:stCondLst>
                                            <p:cond delay="0"/>
                                          </p:stCondLst>
                                        </p:cTn>
                                        <p:tgtEl>
                                          <p:spTgt spid="1032"/>
                                        </p:tgtEl>
                                      </p:cBhvr>
                                    </p:animEffect>
                                    <p:anim calcmode="lin" valueType="num">
                                      <p:cBhvr>
                                        <p:cTn id="55"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60" dur="26">
                                          <p:stCondLst>
                                            <p:cond delay="650"/>
                                          </p:stCondLst>
                                        </p:cTn>
                                        <p:tgtEl>
                                          <p:spTgt spid="1032"/>
                                        </p:tgtEl>
                                      </p:cBhvr>
                                      <p:to x="100000" y="60000"/>
                                    </p:animScale>
                                    <p:animScale>
                                      <p:cBhvr>
                                        <p:cTn id="61" dur="166" decel="50000">
                                          <p:stCondLst>
                                            <p:cond delay="676"/>
                                          </p:stCondLst>
                                        </p:cTn>
                                        <p:tgtEl>
                                          <p:spTgt spid="1032"/>
                                        </p:tgtEl>
                                      </p:cBhvr>
                                      <p:to x="100000" y="100000"/>
                                    </p:animScale>
                                    <p:animScale>
                                      <p:cBhvr>
                                        <p:cTn id="62" dur="26">
                                          <p:stCondLst>
                                            <p:cond delay="1312"/>
                                          </p:stCondLst>
                                        </p:cTn>
                                        <p:tgtEl>
                                          <p:spTgt spid="1032"/>
                                        </p:tgtEl>
                                      </p:cBhvr>
                                      <p:to x="100000" y="80000"/>
                                    </p:animScale>
                                    <p:animScale>
                                      <p:cBhvr>
                                        <p:cTn id="63" dur="166" decel="50000">
                                          <p:stCondLst>
                                            <p:cond delay="1338"/>
                                          </p:stCondLst>
                                        </p:cTn>
                                        <p:tgtEl>
                                          <p:spTgt spid="1032"/>
                                        </p:tgtEl>
                                      </p:cBhvr>
                                      <p:to x="100000" y="100000"/>
                                    </p:animScale>
                                    <p:animScale>
                                      <p:cBhvr>
                                        <p:cTn id="64" dur="26">
                                          <p:stCondLst>
                                            <p:cond delay="1642"/>
                                          </p:stCondLst>
                                        </p:cTn>
                                        <p:tgtEl>
                                          <p:spTgt spid="1032"/>
                                        </p:tgtEl>
                                      </p:cBhvr>
                                      <p:to x="100000" y="90000"/>
                                    </p:animScale>
                                    <p:animScale>
                                      <p:cBhvr>
                                        <p:cTn id="65" dur="166" decel="50000">
                                          <p:stCondLst>
                                            <p:cond delay="1668"/>
                                          </p:stCondLst>
                                        </p:cTn>
                                        <p:tgtEl>
                                          <p:spTgt spid="1032"/>
                                        </p:tgtEl>
                                      </p:cBhvr>
                                      <p:to x="100000" y="100000"/>
                                    </p:animScale>
                                    <p:animScale>
                                      <p:cBhvr>
                                        <p:cTn id="66" dur="26">
                                          <p:stCondLst>
                                            <p:cond delay="1808"/>
                                          </p:stCondLst>
                                        </p:cTn>
                                        <p:tgtEl>
                                          <p:spTgt spid="1032"/>
                                        </p:tgtEl>
                                      </p:cBhvr>
                                      <p:to x="100000" y="95000"/>
                                    </p:animScale>
                                    <p:animScale>
                                      <p:cBhvr>
                                        <p:cTn id="67" dur="166" decel="50000">
                                          <p:stCondLst>
                                            <p:cond delay="1834"/>
                                          </p:stCondLst>
                                        </p:cTn>
                                        <p:tgtEl>
                                          <p:spTgt spid="1032"/>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1" presetClass="exit" presetSubtype="1" fill="hold" nodeType="clickEffect">
                                  <p:stCondLst>
                                    <p:cond delay="0"/>
                                  </p:stCondLst>
                                  <p:childTnLst>
                                    <p:animEffect transition="out" filter="wheel(1)">
                                      <p:cBhvr>
                                        <p:cTn id="71" dur="2000"/>
                                        <p:tgtEl>
                                          <p:spTgt spid="1032"/>
                                        </p:tgtEl>
                                      </p:cBhvr>
                                    </p:animEffect>
                                    <p:set>
                                      <p:cBhvr>
                                        <p:cTn id="72" dur="1" fill="hold">
                                          <p:stCondLst>
                                            <p:cond delay="1999"/>
                                          </p:stCondLst>
                                        </p:cTn>
                                        <p:tgtEl>
                                          <p:spTgt spid="10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1000" fill="hold"/>
                                        <p:tgtEl>
                                          <p:spTgt spid="6"/>
                                        </p:tgtEl>
                                        <p:attrNameLst>
                                          <p:attrName>ppt_w</p:attrName>
                                        </p:attrNameLst>
                                      </p:cBhvr>
                                      <p:tavLst>
                                        <p:tav tm="0">
                                          <p:val>
                                            <p:fltVal val="0"/>
                                          </p:val>
                                        </p:tav>
                                        <p:tav tm="100000">
                                          <p:val>
                                            <p:strVal val="#ppt_w"/>
                                          </p:val>
                                        </p:tav>
                                      </p:tavLst>
                                    </p:anim>
                                    <p:anim calcmode="lin" valueType="num">
                                      <p:cBhvr>
                                        <p:cTn id="78" dur="1000" fill="hold"/>
                                        <p:tgtEl>
                                          <p:spTgt spid="6"/>
                                        </p:tgtEl>
                                        <p:attrNameLst>
                                          <p:attrName>ppt_h</p:attrName>
                                        </p:attrNameLst>
                                      </p:cBhvr>
                                      <p:tavLst>
                                        <p:tav tm="0">
                                          <p:val>
                                            <p:fltVal val="0"/>
                                          </p:val>
                                        </p:tav>
                                        <p:tav tm="100000">
                                          <p:val>
                                            <p:strVal val="#ppt_h"/>
                                          </p:val>
                                        </p:tav>
                                      </p:tavLst>
                                    </p:anim>
                                    <p:anim calcmode="lin" valueType="num">
                                      <p:cBhvr>
                                        <p:cTn id="79" dur="1000" fill="hold"/>
                                        <p:tgtEl>
                                          <p:spTgt spid="6"/>
                                        </p:tgtEl>
                                        <p:attrNameLst>
                                          <p:attrName>style.rotation</p:attrName>
                                        </p:attrNameLst>
                                      </p:cBhvr>
                                      <p:tavLst>
                                        <p:tav tm="0">
                                          <p:val>
                                            <p:fltVal val="90"/>
                                          </p:val>
                                        </p:tav>
                                        <p:tav tm="100000">
                                          <p:val>
                                            <p:fltVal val="0"/>
                                          </p:val>
                                        </p:tav>
                                      </p:tavLst>
                                    </p:anim>
                                    <p:animEffect transition="in" filter="fade">
                                      <p:cBhvr>
                                        <p:cTn id="8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9" y="817582"/>
            <a:ext cx="7376700" cy="1202485"/>
          </a:xfrm>
        </p:spPr>
        <p:txBody>
          <a:bodyPr>
            <a:normAutofit fontScale="90000"/>
          </a:bodyPr>
          <a:lstStyle/>
          <a:p>
            <a:r>
              <a:rPr lang="en-US" altLang="zh-CN" sz="4000" dirty="0">
                <a:ea typeface="黑体" pitchFamily="49" charset="-122"/>
              </a:rPr>
              <a:t>1.2.1</a:t>
            </a:r>
            <a:r>
              <a:rPr lang="zh-CN" altLang="en-US" sz="4000" b="1" dirty="0">
                <a:ea typeface="华文行楷" pitchFamily="2" charset="-122"/>
              </a:rPr>
              <a:t>马克思主义经典作家的自然观</a:t>
            </a:r>
            <a:r>
              <a:rPr lang="zh-CN" altLang="en-US" dirty="0"/>
              <a:t/>
            </a:r>
            <a:br>
              <a:rPr lang="zh-CN" altLang="en-US" dirty="0"/>
            </a:br>
            <a:endParaRPr lang="zh-CN" altLang="en-US" dirty="0"/>
          </a:p>
        </p:txBody>
      </p:sp>
      <p:pic>
        <p:nvPicPr>
          <p:cNvPr id="132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4725144"/>
            <a:ext cx="1167593" cy="119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2" name="Picture 2"/>
          <p:cNvPicPr>
            <a:picLocks noGrp="1" noChangeAspect="1" noChangeArrowheads="1"/>
          </p:cNvPicPr>
          <p:nvPr>
            <p:ph sz="quarter" idx="13"/>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1916832"/>
            <a:ext cx="2520280" cy="3698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9832" y="1916832"/>
            <a:ext cx="2592288" cy="381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64551" y="2564904"/>
            <a:ext cx="641647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4940" y="1842113"/>
            <a:ext cx="6778625" cy="325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4625" y="2405063"/>
            <a:ext cx="62547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8438" y="2441575"/>
            <a:ext cx="6205537"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815C3CE4-A8E4-4DBD-9318-A810CF9BC502}" type="slidenum">
              <a:rPr lang="en-US" altLang="zh-CN" smtClean="0"/>
              <a:pPr>
                <a:defRPr/>
              </a:pPr>
              <a:t>41</a:t>
            </a:fld>
            <a:endParaRPr lang="en-US" altLang="zh-CN"/>
          </a:p>
        </p:txBody>
      </p:sp>
    </p:spTree>
    <p:extLst>
      <p:ext uri="{BB962C8B-B14F-4D97-AF65-F5344CB8AC3E}">
        <p14:creationId xmlns:p14="http://schemas.microsoft.com/office/powerpoint/2010/main" val="159105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8722"/>
                                        </p:tgtEl>
                                        <p:attrNameLst>
                                          <p:attrName>style.visibility</p:attrName>
                                        </p:attrNameLst>
                                      </p:cBhvr>
                                      <p:to>
                                        <p:strVal val="visible"/>
                                      </p:to>
                                    </p:set>
                                    <p:animEffect transition="in" filter="circle(in)">
                                      <p:cBhvr>
                                        <p:cTn id="7" dur="2000"/>
                                        <p:tgtEl>
                                          <p:spTgt spid="1587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58722"/>
                                        </p:tgtEl>
                                      </p:cBhvr>
                                    </p:animEffect>
                                    <p:set>
                                      <p:cBhvr>
                                        <p:cTn id="12" dur="1" fill="hold">
                                          <p:stCondLst>
                                            <p:cond delay="499"/>
                                          </p:stCondLst>
                                        </p:cTn>
                                        <p:tgtEl>
                                          <p:spTgt spid="1587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8725"/>
                                        </p:tgtEl>
                                        <p:attrNameLst>
                                          <p:attrName>style.visibility</p:attrName>
                                        </p:attrNameLst>
                                      </p:cBhvr>
                                      <p:to>
                                        <p:strVal val="visible"/>
                                      </p:to>
                                    </p:set>
                                    <p:anim calcmode="lin" valueType="num">
                                      <p:cBhvr>
                                        <p:cTn id="17" dur="500" fill="hold"/>
                                        <p:tgtEl>
                                          <p:spTgt spid="158725"/>
                                        </p:tgtEl>
                                        <p:attrNameLst>
                                          <p:attrName>ppt_w</p:attrName>
                                        </p:attrNameLst>
                                      </p:cBhvr>
                                      <p:tavLst>
                                        <p:tav tm="0">
                                          <p:val>
                                            <p:fltVal val="0"/>
                                          </p:val>
                                        </p:tav>
                                        <p:tav tm="100000">
                                          <p:val>
                                            <p:strVal val="#ppt_w"/>
                                          </p:val>
                                        </p:tav>
                                      </p:tavLst>
                                    </p:anim>
                                    <p:anim calcmode="lin" valueType="num">
                                      <p:cBhvr>
                                        <p:cTn id="18" dur="500" fill="hold"/>
                                        <p:tgtEl>
                                          <p:spTgt spid="158725"/>
                                        </p:tgtEl>
                                        <p:attrNameLst>
                                          <p:attrName>ppt_h</p:attrName>
                                        </p:attrNameLst>
                                      </p:cBhvr>
                                      <p:tavLst>
                                        <p:tav tm="0">
                                          <p:val>
                                            <p:fltVal val="0"/>
                                          </p:val>
                                        </p:tav>
                                        <p:tav tm="100000">
                                          <p:val>
                                            <p:strVal val="#ppt_h"/>
                                          </p:val>
                                        </p:tav>
                                      </p:tavLst>
                                    </p:anim>
                                    <p:animEffect transition="in" filter="fade">
                                      <p:cBhvr>
                                        <p:cTn id="19" dur="500"/>
                                        <p:tgtEl>
                                          <p:spTgt spid="15872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58725"/>
                                        </p:tgtEl>
                                        <p:attrNameLst>
                                          <p:attrName>ppt_w</p:attrName>
                                        </p:attrNameLst>
                                      </p:cBhvr>
                                      <p:tavLst>
                                        <p:tav tm="0">
                                          <p:val>
                                            <p:strVal val="ppt_w"/>
                                          </p:val>
                                        </p:tav>
                                        <p:tav tm="100000">
                                          <p:val>
                                            <p:fltVal val="0"/>
                                          </p:val>
                                        </p:tav>
                                      </p:tavLst>
                                    </p:anim>
                                    <p:anim calcmode="lin" valueType="num">
                                      <p:cBhvr>
                                        <p:cTn id="24" dur="500"/>
                                        <p:tgtEl>
                                          <p:spTgt spid="158725"/>
                                        </p:tgtEl>
                                        <p:attrNameLst>
                                          <p:attrName>ppt_h</p:attrName>
                                        </p:attrNameLst>
                                      </p:cBhvr>
                                      <p:tavLst>
                                        <p:tav tm="0">
                                          <p:val>
                                            <p:strVal val="ppt_h"/>
                                          </p:val>
                                        </p:tav>
                                        <p:tav tm="100000">
                                          <p:val>
                                            <p:fltVal val="0"/>
                                          </p:val>
                                        </p:tav>
                                      </p:tavLst>
                                    </p:anim>
                                    <p:animEffect transition="out" filter="fade">
                                      <p:cBhvr>
                                        <p:cTn id="25" dur="500"/>
                                        <p:tgtEl>
                                          <p:spTgt spid="158725"/>
                                        </p:tgtEl>
                                      </p:cBhvr>
                                    </p:animEffect>
                                    <p:set>
                                      <p:cBhvr>
                                        <p:cTn id="26" dur="1" fill="hold">
                                          <p:stCondLst>
                                            <p:cond delay="499"/>
                                          </p:stCondLst>
                                        </p:cTn>
                                        <p:tgtEl>
                                          <p:spTgt spid="1587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58726"/>
                                        </p:tgtEl>
                                        <p:attrNameLst>
                                          <p:attrName>style.visibility</p:attrName>
                                        </p:attrNameLst>
                                      </p:cBhvr>
                                      <p:to>
                                        <p:strVal val="visible"/>
                                      </p:to>
                                    </p:set>
                                    <p:animEffect transition="in" filter="barn(inVertical)">
                                      <p:cBhvr>
                                        <p:cTn id="31" dur="500"/>
                                        <p:tgtEl>
                                          <p:spTgt spid="15872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58726"/>
                                        </p:tgtEl>
                                      </p:cBhvr>
                                    </p:animEffect>
                                    <p:set>
                                      <p:cBhvr>
                                        <p:cTn id="36" dur="1" fill="hold">
                                          <p:stCondLst>
                                            <p:cond delay="499"/>
                                          </p:stCondLst>
                                        </p:cTn>
                                        <p:tgtEl>
                                          <p:spTgt spid="1587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58727"/>
                                        </p:tgtEl>
                                        <p:attrNameLst>
                                          <p:attrName>style.visibility</p:attrName>
                                        </p:attrNameLst>
                                      </p:cBhvr>
                                      <p:to>
                                        <p:strVal val="visible"/>
                                      </p:to>
                                    </p:set>
                                    <p:animEffect transition="in" filter="fade">
                                      <p:cBhvr>
                                        <p:cTn id="41" dur="2000"/>
                                        <p:tgtEl>
                                          <p:spTgt spid="158727"/>
                                        </p:tgtEl>
                                      </p:cBhvr>
                                    </p:animEffect>
                                    <p:anim calcmode="lin" valueType="num">
                                      <p:cBhvr>
                                        <p:cTn id="42" dur="2000" fill="hold"/>
                                        <p:tgtEl>
                                          <p:spTgt spid="158727"/>
                                        </p:tgtEl>
                                        <p:attrNameLst>
                                          <p:attrName>ppt_w</p:attrName>
                                        </p:attrNameLst>
                                      </p:cBhvr>
                                      <p:tavLst>
                                        <p:tav tm="0" fmla="#ppt_w*sin(2.5*pi*$)">
                                          <p:val>
                                            <p:fltVal val="0"/>
                                          </p:val>
                                        </p:tav>
                                        <p:tav tm="100000">
                                          <p:val>
                                            <p:fltVal val="1"/>
                                          </p:val>
                                        </p:tav>
                                      </p:tavLst>
                                    </p:anim>
                                    <p:anim calcmode="lin" valueType="num">
                                      <p:cBhvr>
                                        <p:cTn id="43" dur="2000" fill="hold"/>
                                        <p:tgtEl>
                                          <p:spTgt spid="15872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xit" presetSubtype="0" fill="hold" nodeType="clickEffect">
                                  <p:stCondLst>
                                    <p:cond delay="0"/>
                                  </p:stCondLst>
                                  <p:childTnLst>
                                    <p:animEffect transition="out" filter="fade">
                                      <p:cBhvr>
                                        <p:cTn id="47" dur="2000"/>
                                        <p:tgtEl>
                                          <p:spTgt spid="158727"/>
                                        </p:tgtEl>
                                      </p:cBhvr>
                                    </p:animEffect>
                                    <p:anim calcmode="lin" valueType="num">
                                      <p:cBhvr>
                                        <p:cTn id="48" dur="2000"/>
                                        <p:tgtEl>
                                          <p:spTgt spid="1587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9" dur="2000"/>
                                        <p:tgtEl>
                                          <p:spTgt spid="158727"/>
                                        </p:tgtEl>
                                        <p:attrNameLst>
                                          <p:attrName>ppt_h</p:attrName>
                                        </p:attrNameLst>
                                      </p:cBhvr>
                                      <p:tavLst>
                                        <p:tav tm="0">
                                          <p:val>
                                            <p:strVal val="ppt_h"/>
                                          </p:val>
                                        </p:tav>
                                        <p:tav tm="100000">
                                          <p:val>
                                            <p:strVal val="ppt_h"/>
                                          </p:val>
                                        </p:tav>
                                      </p:tavLst>
                                    </p:anim>
                                    <p:set>
                                      <p:cBhvr>
                                        <p:cTn id="50" dur="1" fill="hold">
                                          <p:stCondLst>
                                            <p:cond delay="1999"/>
                                          </p:stCondLst>
                                        </p:cTn>
                                        <p:tgtEl>
                                          <p:spTgt spid="1587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nodeType="clickEffect">
                                  <p:stCondLst>
                                    <p:cond delay="0"/>
                                  </p:stCondLst>
                                  <p:childTnLst>
                                    <p:set>
                                      <p:cBhvr>
                                        <p:cTn id="54" dur="1" fill="hold">
                                          <p:stCondLst>
                                            <p:cond delay="0"/>
                                          </p:stCondLst>
                                        </p:cTn>
                                        <p:tgtEl>
                                          <p:spTgt spid="158728"/>
                                        </p:tgtEl>
                                        <p:attrNameLst>
                                          <p:attrName>style.visibility</p:attrName>
                                        </p:attrNameLst>
                                      </p:cBhvr>
                                      <p:to>
                                        <p:strVal val="visible"/>
                                      </p:to>
                                    </p:set>
                                    <p:animEffect transition="in" filter="fade">
                                      <p:cBhvr>
                                        <p:cTn id="55" dur="2000"/>
                                        <p:tgtEl>
                                          <p:spTgt spid="158728"/>
                                        </p:tgtEl>
                                      </p:cBhvr>
                                    </p:animEffect>
                                    <p:anim calcmode="lin" valueType="num">
                                      <p:cBhvr>
                                        <p:cTn id="56" dur="2000" fill="hold"/>
                                        <p:tgtEl>
                                          <p:spTgt spid="158728"/>
                                        </p:tgtEl>
                                        <p:attrNameLst>
                                          <p:attrName>ppt_w</p:attrName>
                                        </p:attrNameLst>
                                      </p:cBhvr>
                                      <p:tavLst>
                                        <p:tav tm="0" fmla="#ppt_w*sin(2.5*pi*$)">
                                          <p:val>
                                            <p:fltVal val="0"/>
                                          </p:val>
                                        </p:tav>
                                        <p:tav tm="100000">
                                          <p:val>
                                            <p:fltVal val="1"/>
                                          </p:val>
                                        </p:tav>
                                      </p:tavLst>
                                    </p:anim>
                                    <p:anim calcmode="lin" valueType="num">
                                      <p:cBhvr>
                                        <p:cTn id="57" dur="2000" fill="hold"/>
                                        <p:tgtEl>
                                          <p:spTgt spid="158728"/>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xit" presetSubtype="0" fill="hold" nodeType="clickEffect">
                                  <p:stCondLst>
                                    <p:cond delay="0"/>
                                  </p:stCondLst>
                                  <p:childTnLst>
                                    <p:animEffect transition="out" filter="fade">
                                      <p:cBhvr>
                                        <p:cTn id="61" dur="2000"/>
                                        <p:tgtEl>
                                          <p:spTgt spid="158728"/>
                                        </p:tgtEl>
                                      </p:cBhvr>
                                    </p:animEffect>
                                    <p:anim calcmode="lin" valueType="num">
                                      <p:cBhvr>
                                        <p:cTn id="62" dur="2000"/>
                                        <p:tgtEl>
                                          <p:spTgt spid="15872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3" dur="2000"/>
                                        <p:tgtEl>
                                          <p:spTgt spid="158728"/>
                                        </p:tgtEl>
                                        <p:attrNameLst>
                                          <p:attrName>ppt_h</p:attrName>
                                        </p:attrNameLst>
                                      </p:cBhvr>
                                      <p:tavLst>
                                        <p:tav tm="0">
                                          <p:val>
                                            <p:strVal val="ppt_h"/>
                                          </p:val>
                                        </p:tav>
                                        <p:tav tm="100000">
                                          <p:val>
                                            <p:strVal val="ppt_h"/>
                                          </p:val>
                                        </p:tav>
                                      </p:tavLst>
                                    </p:anim>
                                    <p:set>
                                      <p:cBhvr>
                                        <p:cTn id="64" dur="1" fill="hold">
                                          <p:stCondLst>
                                            <p:cond delay="1999"/>
                                          </p:stCondLst>
                                        </p:cTn>
                                        <p:tgtEl>
                                          <p:spTgt spid="15872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58729"/>
                                        </p:tgtEl>
                                        <p:attrNameLst>
                                          <p:attrName>style.visibility</p:attrName>
                                        </p:attrNameLst>
                                      </p:cBhvr>
                                      <p:to>
                                        <p:strVal val="visible"/>
                                      </p:to>
                                    </p:set>
                                    <p:anim calcmode="lin" valueType="num">
                                      <p:cBhvr>
                                        <p:cTn id="69" dur="1000" fill="hold"/>
                                        <p:tgtEl>
                                          <p:spTgt spid="158729"/>
                                        </p:tgtEl>
                                        <p:attrNameLst>
                                          <p:attrName>ppt_w</p:attrName>
                                        </p:attrNameLst>
                                      </p:cBhvr>
                                      <p:tavLst>
                                        <p:tav tm="0">
                                          <p:val>
                                            <p:fltVal val="0"/>
                                          </p:val>
                                        </p:tav>
                                        <p:tav tm="100000">
                                          <p:val>
                                            <p:strVal val="#ppt_w"/>
                                          </p:val>
                                        </p:tav>
                                      </p:tavLst>
                                    </p:anim>
                                    <p:anim calcmode="lin" valueType="num">
                                      <p:cBhvr>
                                        <p:cTn id="70" dur="1000" fill="hold"/>
                                        <p:tgtEl>
                                          <p:spTgt spid="158729"/>
                                        </p:tgtEl>
                                        <p:attrNameLst>
                                          <p:attrName>ppt_h</p:attrName>
                                        </p:attrNameLst>
                                      </p:cBhvr>
                                      <p:tavLst>
                                        <p:tav tm="0">
                                          <p:val>
                                            <p:fltVal val="0"/>
                                          </p:val>
                                        </p:tav>
                                        <p:tav tm="100000">
                                          <p:val>
                                            <p:strVal val="#ppt_h"/>
                                          </p:val>
                                        </p:tav>
                                      </p:tavLst>
                                    </p:anim>
                                    <p:anim calcmode="lin" valueType="num">
                                      <p:cBhvr>
                                        <p:cTn id="71" dur="1000" fill="hold"/>
                                        <p:tgtEl>
                                          <p:spTgt spid="158729"/>
                                        </p:tgtEl>
                                        <p:attrNameLst>
                                          <p:attrName>style.rotation</p:attrName>
                                        </p:attrNameLst>
                                      </p:cBhvr>
                                      <p:tavLst>
                                        <p:tav tm="0">
                                          <p:val>
                                            <p:fltVal val="90"/>
                                          </p:val>
                                        </p:tav>
                                        <p:tav tm="100000">
                                          <p:val>
                                            <p:fltVal val="0"/>
                                          </p:val>
                                        </p:tav>
                                      </p:tavLst>
                                    </p:anim>
                                    <p:animEffect transition="in" filter="fade">
                                      <p:cBhvr>
                                        <p:cTn id="72" dur="1000"/>
                                        <p:tgtEl>
                                          <p:spTgt spid="158729"/>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xit" presetSubtype="0" fill="hold" nodeType="clickEffect">
                                  <p:stCondLst>
                                    <p:cond delay="0"/>
                                  </p:stCondLst>
                                  <p:childTnLst>
                                    <p:animEffect transition="out" filter="fade">
                                      <p:cBhvr>
                                        <p:cTn id="76" dur="2000"/>
                                        <p:tgtEl>
                                          <p:spTgt spid="158729"/>
                                        </p:tgtEl>
                                      </p:cBhvr>
                                    </p:animEffect>
                                    <p:anim calcmode="lin" valueType="num">
                                      <p:cBhvr>
                                        <p:cTn id="77" dur="2000"/>
                                        <p:tgtEl>
                                          <p:spTgt spid="1587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8" dur="2000"/>
                                        <p:tgtEl>
                                          <p:spTgt spid="158729"/>
                                        </p:tgtEl>
                                        <p:attrNameLst>
                                          <p:attrName>ppt_h</p:attrName>
                                        </p:attrNameLst>
                                      </p:cBhvr>
                                      <p:tavLst>
                                        <p:tav tm="0">
                                          <p:val>
                                            <p:strVal val="ppt_h"/>
                                          </p:val>
                                        </p:tav>
                                        <p:tav tm="100000">
                                          <p:val>
                                            <p:strVal val="ppt_h"/>
                                          </p:val>
                                        </p:tav>
                                      </p:tavLst>
                                    </p:anim>
                                    <p:set>
                                      <p:cBhvr>
                                        <p:cTn id="79" dur="1" fill="hold">
                                          <p:stCondLst>
                                            <p:cond delay="1999"/>
                                          </p:stCondLst>
                                        </p:cTn>
                                        <p:tgtEl>
                                          <p:spTgt spid="1587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3" y="817582"/>
            <a:ext cx="7160676" cy="1202485"/>
          </a:xfrm>
        </p:spPr>
        <p:txBody>
          <a:bodyPr>
            <a:normAutofit/>
          </a:bodyPr>
          <a:lstStyle/>
          <a:p>
            <a:r>
              <a:rPr lang="en-US" altLang="zh-CN" sz="3200" b="1" dirty="0">
                <a:latin typeface="华文楷体" pitchFamily="2" charset="-122"/>
                <a:ea typeface="华文楷体" pitchFamily="2" charset="-122"/>
              </a:rPr>
              <a:t>1.2.2 </a:t>
            </a:r>
            <a:r>
              <a:rPr lang="zh-CN" altLang="en-US" sz="3200" b="1" dirty="0">
                <a:latin typeface="华文楷体" pitchFamily="2" charset="-122"/>
                <a:ea typeface="华文楷体" pitchFamily="2" charset="-122"/>
              </a:rPr>
              <a:t>西方发达国家学者的探索</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2132856"/>
            <a:ext cx="4171090" cy="314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pPr>
              <a:defRPr/>
            </a:pPr>
            <a:fld id="{14F7B9F1-E4C2-4491-B715-2E3CE6754C96}" type="slidenum">
              <a:rPr lang="en-US" altLang="zh-CN" smtClean="0"/>
              <a:pPr>
                <a:defRPr/>
              </a:pPr>
              <a:t>42</a:t>
            </a:fld>
            <a:endParaRPr lang="en-US" altLang="zh-CN"/>
          </a:p>
        </p:txBody>
      </p:sp>
    </p:spTree>
    <p:extLst>
      <p:ext uri="{BB962C8B-B14F-4D97-AF65-F5344CB8AC3E}">
        <p14:creationId xmlns:p14="http://schemas.microsoft.com/office/powerpoint/2010/main" val="613692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约翰•缪尔</a:t>
            </a:r>
            <a:br>
              <a:rPr lang="zh-CN" altLang="zh-CN" dirty="0"/>
            </a:br>
            <a:r>
              <a:rPr lang="en-US" altLang="zh-CN" dirty="0"/>
              <a:t>John Muir</a:t>
            </a:r>
            <a:endParaRPr lang="zh-CN" altLang="en-US" dirty="0"/>
          </a:p>
        </p:txBody>
      </p:sp>
      <p:sp>
        <p:nvSpPr>
          <p:cNvPr id="3" name="内容占位符 2"/>
          <p:cNvSpPr>
            <a:spLocks noGrp="1"/>
          </p:cNvSpPr>
          <p:nvPr>
            <p:ph idx="1"/>
          </p:nvPr>
        </p:nvSpPr>
        <p:spPr>
          <a:xfrm>
            <a:off x="1764616" y="2112703"/>
            <a:ext cx="6196405" cy="3603812"/>
          </a:xfrm>
        </p:spPr>
        <p:txBody>
          <a:bodyPr>
            <a:normAutofit fontScale="92500" lnSpcReduction="20000"/>
          </a:bodyPr>
          <a:lstStyle/>
          <a:p>
            <a:r>
              <a:rPr lang="en-US" altLang="zh-CN" dirty="0"/>
              <a:t>《 </a:t>
            </a:r>
            <a:r>
              <a:rPr lang="zh-CN" altLang="en-US" dirty="0"/>
              <a:t>加里福尼亚的山脉</a:t>
            </a:r>
            <a:r>
              <a:rPr lang="en-US" altLang="zh-CN" dirty="0"/>
              <a:t>》</a:t>
            </a:r>
            <a:r>
              <a:rPr lang="zh-CN" altLang="en-US" dirty="0"/>
              <a:t>（ １８９４年）、</a:t>
            </a:r>
            <a:r>
              <a:rPr lang="en-US" altLang="zh-CN" dirty="0"/>
              <a:t>《 </a:t>
            </a:r>
            <a:r>
              <a:rPr lang="zh-CN" altLang="en-US" dirty="0"/>
              <a:t>我们的国家公园</a:t>
            </a:r>
            <a:r>
              <a:rPr lang="en-US" altLang="zh-CN" dirty="0"/>
              <a:t>》</a:t>
            </a:r>
            <a:r>
              <a:rPr lang="zh-CN" altLang="en-US" dirty="0"/>
              <a:t>（ １９０１年）、</a:t>
            </a:r>
            <a:br>
              <a:rPr lang="zh-CN" altLang="en-US" dirty="0"/>
            </a:br>
            <a:r>
              <a:rPr lang="en-US" altLang="zh-CN" dirty="0"/>
              <a:t>《 </a:t>
            </a:r>
            <a:r>
              <a:rPr lang="zh-CN" altLang="en-US" dirty="0"/>
              <a:t>夏日 走 过 山 间</a:t>
            </a:r>
            <a:r>
              <a:rPr lang="en-US" altLang="zh-CN" dirty="0"/>
              <a:t>》</a:t>
            </a:r>
            <a:r>
              <a:rPr lang="zh-CN" altLang="en-US" dirty="0"/>
              <a:t>（ １９１１ 年）</a:t>
            </a:r>
            <a:r>
              <a:rPr lang="zh-CN" altLang="en-US" dirty="0" smtClean="0"/>
              <a:t>、</a:t>
            </a:r>
            <a:endParaRPr lang="en-US" altLang="zh-CN" dirty="0" smtClean="0"/>
          </a:p>
          <a:p>
            <a:r>
              <a:rPr lang="en-US" altLang="zh-CN" dirty="0" smtClean="0"/>
              <a:t>《 </a:t>
            </a:r>
            <a:r>
              <a:rPr lang="zh-CN" altLang="en-US" dirty="0"/>
              <a:t>约 塞 米 蒂 山</a:t>
            </a:r>
            <a:r>
              <a:rPr lang="en-US" altLang="zh-CN" dirty="0"/>
              <a:t>》</a:t>
            </a:r>
            <a:r>
              <a:rPr lang="zh-CN" altLang="en-US" dirty="0"/>
              <a:t>（ </a:t>
            </a:r>
            <a:r>
              <a:rPr lang="zh-CN" altLang="en-US" dirty="0" smtClean="0"/>
              <a:t>１９１２）、</a:t>
            </a:r>
            <a:endParaRPr lang="en-US" altLang="zh-CN" dirty="0" smtClean="0"/>
          </a:p>
          <a:p>
            <a:r>
              <a:rPr lang="en-US" altLang="zh-CN" dirty="0" smtClean="0"/>
              <a:t>《 </a:t>
            </a:r>
            <a:r>
              <a:rPr lang="zh-CN" altLang="en-US" dirty="0"/>
              <a:t>阿拉 斯 加 游 记</a:t>
            </a:r>
            <a:r>
              <a:rPr lang="en-US" altLang="zh-CN" dirty="0"/>
              <a:t>》</a:t>
            </a:r>
            <a:r>
              <a:rPr lang="zh-CN" altLang="en-US" dirty="0"/>
              <a:t>（ １９１５ 年</a:t>
            </a:r>
            <a:r>
              <a:rPr lang="zh-CN" altLang="en-US" dirty="0" smtClean="0"/>
              <a:t>）</a:t>
            </a:r>
            <a:endParaRPr lang="en-US" altLang="zh-CN" dirty="0" smtClean="0"/>
          </a:p>
          <a:p>
            <a:r>
              <a:rPr lang="zh-CN" altLang="en-US" dirty="0" smtClean="0"/>
              <a:t>等 </a:t>
            </a:r>
            <a:r>
              <a:rPr lang="zh-CN" altLang="en-US" dirty="0"/>
              <a:t>近 １０ 部 描 写 自然、 与自然进行心灵对话的著作与６０ 本日记， 发表３００篇文章。</a:t>
            </a:r>
            <a:endParaRPr lang="en-US" altLang="zh-CN" dirty="0"/>
          </a:p>
          <a:p>
            <a:r>
              <a:rPr lang="zh-CN" altLang="en-US" dirty="0"/>
              <a:t>被尊称为“ 美国自然保护运动的圣人”、“ 国家公园之父” 以及“ 生态保育先知”。</a:t>
            </a:r>
            <a:br>
              <a:rPr lang="zh-CN" altLang="en-US" dirty="0"/>
            </a:b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43</a:t>
            </a:fld>
            <a:endParaRPr lang="en-US" altLang="zh-CN"/>
          </a:p>
        </p:txBody>
      </p:sp>
    </p:spTree>
    <p:extLst>
      <p:ext uri="{BB962C8B-B14F-4D97-AF65-F5344CB8AC3E}">
        <p14:creationId xmlns:p14="http://schemas.microsoft.com/office/powerpoint/2010/main" val="4041748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692696"/>
            <a:ext cx="1993565" cy="285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1" name="Picture 3"/>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620688"/>
            <a:ext cx="2097206" cy="2987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692696"/>
            <a:ext cx="1895475"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15C3CE4-A8E4-4DBD-9318-A810CF9BC502}" type="slidenum">
              <a:rPr lang="en-US" altLang="zh-CN" smtClean="0"/>
              <a:pPr>
                <a:defRPr/>
              </a:pPr>
              <a:t>44</a:t>
            </a:fld>
            <a:endParaRPr lang="en-US" altLang="zh-CN"/>
          </a:p>
        </p:txBody>
      </p:sp>
      <p:sp>
        <p:nvSpPr>
          <p:cNvPr id="9" name="矩形 8"/>
          <p:cNvSpPr/>
          <p:nvPr/>
        </p:nvSpPr>
        <p:spPr>
          <a:xfrm>
            <a:off x="971600" y="3645024"/>
            <a:ext cx="7200800" cy="1938992"/>
          </a:xfrm>
          <a:prstGeom prst="rect">
            <a:avLst/>
          </a:prstGeom>
        </p:spPr>
        <p:txBody>
          <a:bodyPr wrap="square">
            <a:spAutoFit/>
          </a:bodyPr>
          <a:lstStyle/>
          <a:p>
            <a:r>
              <a:rPr lang="zh-CN" altLang="en-US" dirty="0"/>
              <a:t>蕾切尔卡森，美国海洋生物学家，现代环境保护运动的先驱。</a:t>
            </a:r>
            <a:r>
              <a:rPr lang="en-US" altLang="zh-CN" dirty="0"/>
              <a:t>1929</a:t>
            </a:r>
            <a:r>
              <a:rPr lang="zh-CN" altLang="en-US" dirty="0"/>
              <a:t>年毕业于宾夕法尼亚女子学院，</a:t>
            </a:r>
            <a:r>
              <a:rPr lang="en-US" altLang="zh-CN" dirty="0"/>
              <a:t>1932</a:t>
            </a:r>
            <a:r>
              <a:rPr lang="zh-CN" altLang="en-US" dirty="0"/>
              <a:t>年获霍普金斯大学动物学硕士学位。著有</a:t>
            </a:r>
            <a:r>
              <a:rPr lang="en-US" altLang="zh-CN" dirty="0"/>
              <a:t>《</a:t>
            </a:r>
            <a:r>
              <a:rPr lang="zh-CN" altLang="en-US" dirty="0"/>
              <a:t>在海风下</a:t>
            </a:r>
            <a:r>
              <a:rPr lang="en-US" altLang="zh-CN" dirty="0"/>
              <a:t>》</a:t>
            </a:r>
            <a:r>
              <a:rPr lang="zh-CN" altLang="en-US" dirty="0"/>
              <a:t>、</a:t>
            </a:r>
            <a:r>
              <a:rPr lang="en-US" altLang="zh-CN" dirty="0"/>
              <a:t>《</a:t>
            </a:r>
            <a:r>
              <a:rPr lang="zh-CN" altLang="en-US" dirty="0"/>
              <a:t>海的边缘</a:t>
            </a:r>
            <a:r>
              <a:rPr lang="en-US" altLang="zh-CN" dirty="0"/>
              <a:t>》</a:t>
            </a:r>
            <a:r>
              <a:rPr lang="zh-CN" altLang="en-US" dirty="0"/>
              <a:t>、</a:t>
            </a:r>
            <a:r>
              <a:rPr lang="en-US" altLang="zh-CN" dirty="0"/>
              <a:t>《</a:t>
            </a:r>
            <a:r>
              <a:rPr lang="zh-CN" altLang="en-US" dirty="0"/>
              <a:t>环绕我们的海洋</a:t>
            </a:r>
            <a:r>
              <a:rPr lang="en-US" altLang="zh-CN" dirty="0"/>
              <a:t>》</a:t>
            </a:r>
            <a:r>
              <a:rPr lang="zh-CN" altLang="en-US" dirty="0"/>
              <a:t>等多部科学人文作品。</a:t>
            </a:r>
          </a:p>
        </p:txBody>
      </p:sp>
    </p:spTree>
    <p:extLst>
      <p:ext uri="{BB962C8B-B14F-4D97-AF65-F5344CB8AC3E}">
        <p14:creationId xmlns:p14="http://schemas.microsoft.com/office/powerpoint/2010/main" val="33687013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fade">
                                      <p:cBhvr>
                                        <p:cTn id="7" dur="1000"/>
                                        <p:tgtEl>
                                          <p:spTgt spid="124930"/>
                                        </p:tgtEl>
                                      </p:cBhvr>
                                    </p:animEffect>
                                    <p:anim calcmode="lin" valueType="num">
                                      <p:cBhvr>
                                        <p:cTn id="8" dur="1000" fill="hold"/>
                                        <p:tgtEl>
                                          <p:spTgt spid="124930"/>
                                        </p:tgtEl>
                                        <p:attrNameLst>
                                          <p:attrName>ppt_x</p:attrName>
                                        </p:attrNameLst>
                                      </p:cBhvr>
                                      <p:tavLst>
                                        <p:tav tm="0">
                                          <p:val>
                                            <p:strVal val="#ppt_x"/>
                                          </p:val>
                                        </p:tav>
                                        <p:tav tm="100000">
                                          <p:val>
                                            <p:strVal val="#ppt_x"/>
                                          </p:val>
                                        </p:tav>
                                      </p:tavLst>
                                    </p:anim>
                                    <p:anim calcmode="lin" valueType="num">
                                      <p:cBhvr>
                                        <p:cTn id="9" dur="1000" fill="hold"/>
                                        <p:tgtEl>
                                          <p:spTgt spid="1249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4931"/>
                                        </p:tgtEl>
                                        <p:attrNameLst>
                                          <p:attrName>style.visibility</p:attrName>
                                        </p:attrNameLst>
                                      </p:cBhvr>
                                      <p:to>
                                        <p:strVal val="visible"/>
                                      </p:to>
                                    </p:set>
                                    <p:animEffect transition="in" filter="fade">
                                      <p:cBhvr>
                                        <p:cTn id="14" dur="1000"/>
                                        <p:tgtEl>
                                          <p:spTgt spid="124931"/>
                                        </p:tgtEl>
                                      </p:cBhvr>
                                    </p:animEffect>
                                    <p:anim calcmode="lin" valueType="num">
                                      <p:cBhvr>
                                        <p:cTn id="15" dur="1000" fill="hold"/>
                                        <p:tgtEl>
                                          <p:spTgt spid="124931"/>
                                        </p:tgtEl>
                                        <p:attrNameLst>
                                          <p:attrName>ppt_x</p:attrName>
                                        </p:attrNameLst>
                                      </p:cBhvr>
                                      <p:tavLst>
                                        <p:tav tm="0">
                                          <p:val>
                                            <p:strVal val="#ppt_x"/>
                                          </p:val>
                                        </p:tav>
                                        <p:tav tm="100000">
                                          <p:val>
                                            <p:strVal val="#ppt_x"/>
                                          </p:val>
                                        </p:tav>
                                      </p:tavLst>
                                    </p:anim>
                                    <p:anim calcmode="lin" valueType="num">
                                      <p:cBhvr>
                                        <p:cTn id="16" dur="1000" fill="hold"/>
                                        <p:tgtEl>
                                          <p:spTgt spid="1249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4933"/>
                                        </p:tgtEl>
                                        <p:attrNameLst>
                                          <p:attrName>style.visibility</p:attrName>
                                        </p:attrNameLst>
                                      </p:cBhvr>
                                      <p:to>
                                        <p:strVal val="visible"/>
                                      </p:to>
                                    </p:set>
                                    <p:animEffect transition="in" filter="fade">
                                      <p:cBhvr>
                                        <p:cTn id="21" dur="1000"/>
                                        <p:tgtEl>
                                          <p:spTgt spid="124933"/>
                                        </p:tgtEl>
                                      </p:cBhvr>
                                    </p:animEffect>
                                    <p:anim calcmode="lin" valueType="num">
                                      <p:cBhvr>
                                        <p:cTn id="22" dur="1000" fill="hold"/>
                                        <p:tgtEl>
                                          <p:spTgt spid="124933"/>
                                        </p:tgtEl>
                                        <p:attrNameLst>
                                          <p:attrName>ppt_x</p:attrName>
                                        </p:attrNameLst>
                                      </p:cBhvr>
                                      <p:tavLst>
                                        <p:tav tm="0">
                                          <p:val>
                                            <p:strVal val="#ppt_x"/>
                                          </p:val>
                                        </p:tav>
                                        <p:tav tm="100000">
                                          <p:val>
                                            <p:strVal val="#ppt_x"/>
                                          </p:val>
                                        </p:tav>
                                      </p:tavLst>
                                    </p:anim>
                                    <p:anim calcmode="lin" valueType="num">
                                      <p:cBhvr>
                                        <p:cTn id="23" dur="1000" fill="hold"/>
                                        <p:tgtEl>
                                          <p:spTgt spid="1249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815C3CE4-A8E4-4DBD-9318-A810CF9BC502}" type="slidenum">
              <a:rPr lang="en-US" altLang="zh-CN" smtClean="0"/>
              <a:pPr>
                <a:defRPr/>
              </a:pPr>
              <a:t>45</a:t>
            </a:fld>
            <a:endParaRPr lang="en-US" altLang="zh-CN"/>
          </a:p>
        </p:txBody>
      </p:sp>
      <p:sp>
        <p:nvSpPr>
          <p:cNvPr id="5" name="内容占位符 4"/>
          <p:cNvSpPr>
            <a:spLocks noGrp="1"/>
          </p:cNvSpPr>
          <p:nvPr>
            <p:ph sz="quarter" idx="14"/>
          </p:nvPr>
        </p:nvSpPr>
        <p:spPr>
          <a:xfrm>
            <a:off x="5436096" y="836712"/>
            <a:ext cx="2880320" cy="4887813"/>
          </a:xfrm>
        </p:spPr>
        <p:txBody>
          <a:bodyPr>
            <a:normAutofit fontScale="62500" lnSpcReduction="20000"/>
          </a:bodyPr>
          <a:lstStyle/>
          <a:p>
            <a:r>
              <a:rPr lang="en-US" altLang="zh-CN" dirty="0"/>
              <a:t>【</a:t>
            </a:r>
            <a:r>
              <a:rPr lang="zh-CN" altLang="en-US" dirty="0"/>
              <a:t>目录</a:t>
            </a:r>
            <a:r>
              <a:rPr lang="en-US" altLang="zh-CN" dirty="0"/>
              <a:t>】</a:t>
            </a:r>
          </a:p>
          <a:p>
            <a:r>
              <a:rPr lang="zh-CN" altLang="en-US" dirty="0"/>
              <a:t>　　中文版序</a:t>
            </a:r>
          </a:p>
          <a:p>
            <a:r>
              <a:rPr lang="zh-CN" altLang="en-US" dirty="0"/>
              <a:t>　　引言</a:t>
            </a:r>
          </a:p>
          <a:p>
            <a:r>
              <a:rPr lang="zh-CN" altLang="en-US" dirty="0"/>
              <a:t>　　作者的话</a:t>
            </a:r>
          </a:p>
          <a:p>
            <a:r>
              <a:rPr lang="zh-CN" altLang="en-US" dirty="0"/>
              <a:t>　　致谢</a:t>
            </a:r>
          </a:p>
          <a:p>
            <a:r>
              <a:rPr lang="zh-CN" altLang="en-US" dirty="0"/>
              <a:t>　　一 明天的寓言</a:t>
            </a:r>
          </a:p>
          <a:p>
            <a:r>
              <a:rPr lang="zh-CN" altLang="en-US" dirty="0"/>
              <a:t>　　二 忍耐的义务</a:t>
            </a:r>
          </a:p>
          <a:p>
            <a:r>
              <a:rPr lang="zh-CN" altLang="en-US" dirty="0"/>
              <a:t>　　三 死神的特效药</a:t>
            </a:r>
          </a:p>
          <a:p>
            <a:r>
              <a:rPr lang="zh-CN" altLang="en-US" dirty="0"/>
              <a:t>　　四 地表水和地下海</a:t>
            </a:r>
          </a:p>
          <a:p>
            <a:r>
              <a:rPr lang="zh-CN" altLang="en-US" dirty="0"/>
              <a:t>　　五 土壤的王国</a:t>
            </a:r>
          </a:p>
          <a:p>
            <a:r>
              <a:rPr lang="zh-CN" altLang="en-US" dirty="0"/>
              <a:t>　　六 地球的绿色斗篷</a:t>
            </a:r>
          </a:p>
          <a:p>
            <a:r>
              <a:rPr lang="zh-CN" altLang="en-US" dirty="0"/>
              <a:t>　　七 不必要的大破坏</a:t>
            </a:r>
          </a:p>
          <a:p>
            <a:r>
              <a:rPr lang="zh-CN" altLang="en-US" dirty="0"/>
              <a:t>　　八 再也没有鸟儿歌唱</a:t>
            </a:r>
          </a:p>
          <a:p>
            <a:r>
              <a:rPr lang="zh-CN" altLang="en-US" dirty="0"/>
              <a:t>　　九 死亡的河流</a:t>
            </a:r>
          </a:p>
          <a:p>
            <a:r>
              <a:rPr lang="zh-CN" altLang="en-US" dirty="0"/>
              <a:t>　　一○ 无人幸免的天灾</a:t>
            </a:r>
          </a:p>
          <a:p>
            <a:r>
              <a:rPr lang="zh-CN" altLang="en-US" dirty="0"/>
              <a:t>　　一一 超越波吉亚家族的梦想</a:t>
            </a:r>
          </a:p>
          <a:p>
            <a:r>
              <a:rPr lang="zh-CN" altLang="en-US" dirty="0"/>
              <a:t>　　一二 人类的代价</a:t>
            </a:r>
          </a:p>
          <a:p>
            <a:r>
              <a:rPr lang="zh-CN" altLang="en-US" dirty="0"/>
              <a:t>　　一三 通过一扇狭小的窗户 </a:t>
            </a:r>
          </a:p>
          <a:p>
            <a:endParaRPr lang="zh-CN" altLang="en-US" dirty="0"/>
          </a:p>
        </p:txBody>
      </p:sp>
      <p:pic>
        <p:nvPicPr>
          <p:cNvPr id="6" name="Picture 4"/>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620688"/>
            <a:ext cx="2017951" cy="292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99592" y="908720"/>
            <a:ext cx="4572000" cy="5016758"/>
          </a:xfrm>
          <a:prstGeom prst="rect">
            <a:avLst/>
          </a:prstGeom>
        </p:spPr>
        <p:txBody>
          <a:bodyPr wrap="square">
            <a:spAutoFit/>
          </a:bodyPr>
          <a:lstStyle/>
          <a:p>
            <a:r>
              <a:rPr lang="zh-CN" altLang="en-US" sz="3200" dirty="0"/>
              <a:t>我对人类感到悲观，因为它对于自己的利益太过精明，我们对待自然的办法是打击并使之屈服，如果我们不是这样多疑和专横。如果我们能调整好与这颗行星的关系，并深怀感激之心对待它，我们本可以有更好的存活机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815C3CE4-A8E4-4DBD-9318-A810CF9BC502}" type="slidenum">
              <a:rPr lang="en-US" altLang="zh-CN" smtClean="0"/>
              <a:pPr>
                <a:defRPr/>
              </a:pPr>
              <a:t>46</a:t>
            </a:fld>
            <a:endParaRPr lang="en-US" altLang="zh-CN"/>
          </a:p>
        </p:txBody>
      </p:sp>
      <p:sp>
        <p:nvSpPr>
          <p:cNvPr id="5" name="内容占位符 4"/>
          <p:cNvSpPr>
            <a:spLocks noGrp="1"/>
          </p:cNvSpPr>
          <p:nvPr>
            <p:ph sz="quarter" idx="14"/>
          </p:nvPr>
        </p:nvSpPr>
        <p:spPr>
          <a:xfrm>
            <a:off x="4663440" y="692696"/>
            <a:ext cx="3652976" cy="5031829"/>
          </a:xfrm>
        </p:spPr>
        <p:txBody>
          <a:bodyPr>
            <a:normAutofit fontScale="47500" lnSpcReduction="20000"/>
          </a:bodyPr>
          <a:lstStyle/>
          <a:p>
            <a:r>
              <a:rPr lang="zh-CN" altLang="en-US" sz="3600" dirty="0"/>
              <a:t>巴里</a:t>
            </a:r>
            <a:r>
              <a:rPr lang="en-US" altLang="zh-CN" sz="3600" dirty="0"/>
              <a:t>·</a:t>
            </a:r>
            <a:r>
              <a:rPr lang="zh-CN" altLang="en-US" sz="3600" dirty="0"/>
              <a:t>康芒纳</a:t>
            </a:r>
            <a:r>
              <a:rPr lang="en-US" altLang="zh-CN" sz="3600" dirty="0"/>
              <a:t>——</a:t>
            </a:r>
            <a:r>
              <a:rPr lang="zh-CN" altLang="en-US" sz="3600" dirty="0"/>
              <a:t>生物学家、生态学家和教育家，被</a:t>
            </a:r>
            <a:r>
              <a:rPr lang="en-US" altLang="zh-CN" sz="3600" dirty="0"/>
              <a:t>《</a:t>
            </a:r>
            <a:r>
              <a:rPr lang="zh-CN" altLang="en-US" sz="3600" dirty="0"/>
              <a:t>时代周刊</a:t>
            </a:r>
            <a:r>
              <a:rPr lang="en-US" altLang="zh-CN" sz="3600" dirty="0"/>
              <a:t>》</a:t>
            </a:r>
            <a:r>
              <a:rPr lang="zh-CN" altLang="en-US" sz="3600" dirty="0"/>
              <a:t>称为一个拥有千百万人的课堂的教授；是美国</a:t>
            </a:r>
            <a:r>
              <a:rPr lang="en-US" altLang="zh-CN" sz="3600" dirty="0"/>
              <a:t>60-70</a:t>
            </a:r>
            <a:r>
              <a:rPr lang="zh-CN" altLang="en-US" sz="3600" dirty="0"/>
              <a:t>年代在维护人类环境问题上最有见识、最有说服力的代言人。 </a:t>
            </a:r>
          </a:p>
          <a:p>
            <a:r>
              <a:rPr lang="zh-CN" altLang="en-US" sz="3600" dirty="0"/>
              <a:t>康芒纳</a:t>
            </a:r>
            <a:r>
              <a:rPr lang="en-US" altLang="zh-CN" sz="3600" dirty="0"/>
              <a:t>1917</a:t>
            </a:r>
            <a:r>
              <a:rPr lang="zh-CN" altLang="en-US" sz="3600" dirty="0"/>
              <a:t>年出生于布鲁克林，</a:t>
            </a:r>
            <a:r>
              <a:rPr lang="en-US" altLang="zh-CN" sz="3600" dirty="0"/>
              <a:t>1937</a:t>
            </a:r>
            <a:r>
              <a:rPr lang="zh-CN" altLang="en-US" sz="3600" dirty="0"/>
              <a:t>年毕业于哥伦比亚大学，先后获得哈佛大学的生物学硕士和博士学位。自</a:t>
            </a:r>
            <a:r>
              <a:rPr lang="en-US" altLang="zh-CN" sz="3600" dirty="0"/>
              <a:t>1947</a:t>
            </a:r>
            <a:r>
              <a:rPr lang="zh-CN" altLang="en-US" sz="3600" dirty="0"/>
              <a:t>年起，在圣路易斯市的华盛顿大学任教，现已退休，著述甚丰，除</a:t>
            </a:r>
            <a:r>
              <a:rPr lang="en-US" altLang="zh-CN" sz="3600" dirty="0"/>
              <a:t>《</a:t>
            </a:r>
            <a:r>
              <a:rPr lang="zh-CN" altLang="en-US" sz="3600" dirty="0"/>
              <a:t>封闭的循环</a:t>
            </a:r>
            <a:r>
              <a:rPr lang="en-US" altLang="zh-CN" sz="3600" dirty="0"/>
              <a:t>》</a:t>
            </a:r>
            <a:r>
              <a:rPr lang="zh-CN" altLang="en-US" sz="3600" dirty="0"/>
              <a:t>外，还出版过</a:t>
            </a:r>
            <a:r>
              <a:rPr lang="en-US" altLang="zh-CN" sz="3600" dirty="0"/>
              <a:t>《</a:t>
            </a:r>
            <a:r>
              <a:rPr lang="zh-CN" altLang="en-US" sz="3600" dirty="0"/>
              <a:t>科学和生存</a:t>
            </a:r>
            <a:r>
              <a:rPr lang="en-US" altLang="zh-CN" sz="3600" dirty="0"/>
              <a:t>》</a:t>
            </a:r>
            <a:r>
              <a:rPr lang="zh-CN" altLang="en-US" sz="3600" dirty="0"/>
              <a:t>等书及数百科科学论文。</a:t>
            </a:r>
            <a:endParaRPr lang="en-US" altLang="zh-CN" sz="3600" dirty="0"/>
          </a:p>
          <a:p>
            <a:r>
              <a:rPr lang="zh-CN" altLang="en-US" sz="3600" dirty="0"/>
              <a:t>康芒纳博士享有多种荣誉称号，是美国科学促进会协会指导委员会成员、科学家公共咨询研究会指导委员会主席和圣路易斯环境咨询委员会主席。</a:t>
            </a:r>
          </a:p>
          <a:p>
            <a:endParaRPr lang="zh-CN" altLang="en-US" dirty="0"/>
          </a:p>
        </p:txBody>
      </p:sp>
      <p:pic>
        <p:nvPicPr>
          <p:cNvPr id="6" name="Picture 3"/>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692696"/>
            <a:ext cx="4042964" cy="298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692696"/>
            <a:ext cx="345638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2708920"/>
            <a:ext cx="2161331" cy="346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764704"/>
            <a:ext cx="35306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5D3D7DFA-E02C-408C-869D-8BD09EDD2993}" type="slidenum">
              <a:rPr lang="en-US" altLang="zh-CN" smtClean="0"/>
              <a:pPr>
                <a:defRPr/>
              </a:pPr>
              <a:t>47</a:t>
            </a:fld>
            <a:endParaRPr lang="en-US" altLang="zh-CN"/>
          </a:p>
        </p:txBody>
      </p:sp>
    </p:spTree>
    <p:extLst>
      <p:ext uri="{BB962C8B-B14F-4D97-AF65-F5344CB8AC3E}">
        <p14:creationId xmlns:p14="http://schemas.microsoft.com/office/powerpoint/2010/main" val="24244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wheel(1)">
                                      <p:cBhvr>
                                        <p:cTn id="7" dur="2000"/>
                                        <p:tgtEl>
                                          <p:spTgt spid="12698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6978"/>
                                        </p:tgtEl>
                                        <p:attrNameLst>
                                          <p:attrName>style.visibility</p:attrName>
                                        </p:attrNameLst>
                                      </p:cBhvr>
                                      <p:to>
                                        <p:strVal val="visible"/>
                                      </p:to>
                                    </p:set>
                                    <p:animEffect transition="in" filter="circle(in)">
                                      <p:cBhvr>
                                        <p:cTn id="12" dur="2000"/>
                                        <p:tgtEl>
                                          <p:spTgt spid="12697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5D3D7DFA-E02C-408C-869D-8BD09EDD2993}" type="slidenum">
              <a:rPr lang="en-US" altLang="zh-CN" smtClean="0"/>
              <a:pPr>
                <a:defRPr/>
              </a:pPr>
              <a:t>48</a:t>
            </a:fld>
            <a:endParaRPr lang="en-US" altLang="zh-CN"/>
          </a:p>
        </p:txBody>
      </p:sp>
      <p:sp>
        <p:nvSpPr>
          <p:cNvPr id="4" name="矩形 3"/>
          <p:cNvSpPr/>
          <p:nvPr/>
        </p:nvSpPr>
        <p:spPr>
          <a:xfrm>
            <a:off x="5364088" y="764704"/>
            <a:ext cx="3059832" cy="4154984"/>
          </a:xfrm>
          <a:prstGeom prst="rect">
            <a:avLst/>
          </a:prstGeom>
        </p:spPr>
        <p:txBody>
          <a:bodyPr wrap="square">
            <a:spAutoFit/>
          </a:bodyPr>
          <a:lstStyle/>
          <a:p>
            <a:r>
              <a:rPr lang="zh-CN" altLang="en-US" b="1" dirty="0"/>
              <a:t>目录</a:t>
            </a:r>
          </a:p>
          <a:p>
            <a:r>
              <a:rPr lang="zh-CN" altLang="en-US" dirty="0"/>
              <a:t>译序</a:t>
            </a:r>
          </a:p>
          <a:p>
            <a:r>
              <a:rPr lang="zh-CN" altLang="en-US" dirty="0"/>
              <a:t>十周年纪念版作者序</a:t>
            </a:r>
          </a:p>
          <a:p>
            <a:r>
              <a:rPr lang="zh-CN" altLang="en-US" dirty="0"/>
              <a:t>致意</a:t>
            </a:r>
          </a:p>
          <a:p>
            <a:r>
              <a:rPr lang="zh-CN" altLang="en-US" dirty="0"/>
              <a:t>上篇 现实</a:t>
            </a:r>
          </a:p>
          <a:p>
            <a:r>
              <a:rPr lang="zh-CN" altLang="en-US" dirty="0"/>
              <a:t>新的大气</a:t>
            </a:r>
          </a:p>
          <a:p>
            <a:r>
              <a:rPr lang="zh-CN" altLang="en-US" dirty="0"/>
              <a:t>自然的终结</a:t>
            </a:r>
          </a:p>
          <a:p>
            <a:r>
              <a:rPr lang="zh-CN" altLang="en-US" dirty="0"/>
              <a:t>下篇 不远的将来</a:t>
            </a:r>
          </a:p>
          <a:p>
            <a:r>
              <a:rPr lang="zh-CN" altLang="en-US" dirty="0"/>
              <a:t>破碎了的诺言</a:t>
            </a:r>
          </a:p>
          <a:p>
            <a:r>
              <a:rPr lang="zh-CN" altLang="en-US" dirty="0"/>
              <a:t>妄自尊大的反应</a:t>
            </a:r>
          </a:p>
          <a:p>
            <a:r>
              <a:rPr lang="zh-CN" altLang="en-US" dirty="0"/>
              <a:t>荆棘丛生的小路</a:t>
            </a:r>
          </a:p>
        </p:txBody>
      </p:sp>
      <p:pic>
        <p:nvPicPr>
          <p:cNvPr id="1026" name="Picture 2" descr="自然的终结"/>
          <p:cNvPicPr>
            <a:picLocks noChangeAspect="1" noChangeArrowheads="1"/>
          </p:cNvPicPr>
          <p:nvPr/>
        </p:nvPicPr>
        <p:blipFill>
          <a:blip r:embed="rId2" cstate="print"/>
          <a:srcRect/>
          <a:stretch>
            <a:fillRect/>
          </a:stretch>
        </p:blipFill>
        <p:spPr bwMode="auto">
          <a:xfrm>
            <a:off x="2843808" y="764704"/>
            <a:ext cx="2552700" cy="3686176"/>
          </a:xfrm>
          <a:prstGeom prst="rect">
            <a:avLst/>
          </a:prstGeom>
          <a:noFill/>
        </p:spPr>
      </p:pic>
      <p:sp>
        <p:nvSpPr>
          <p:cNvPr id="6" name="矩形 5"/>
          <p:cNvSpPr/>
          <p:nvPr/>
        </p:nvSpPr>
        <p:spPr>
          <a:xfrm>
            <a:off x="971600" y="764704"/>
            <a:ext cx="2133918" cy="461665"/>
          </a:xfrm>
          <a:prstGeom prst="rect">
            <a:avLst/>
          </a:prstGeom>
        </p:spPr>
        <p:txBody>
          <a:bodyPr wrap="none">
            <a:spAutoFit/>
          </a:bodyPr>
          <a:lstStyle/>
          <a:p>
            <a:r>
              <a:rPr lang="zh-CN" altLang="en-US" dirty="0"/>
              <a:t>比尔</a:t>
            </a:r>
            <a:r>
              <a:rPr lang="en-US" altLang="zh-CN" dirty="0"/>
              <a:t>·</a:t>
            </a:r>
            <a:r>
              <a:rPr lang="zh-CN" altLang="en-US" dirty="0"/>
              <a:t>麦克基本</a:t>
            </a:r>
          </a:p>
        </p:txBody>
      </p:sp>
      <p:sp>
        <p:nvSpPr>
          <p:cNvPr id="7" name="矩形 6"/>
          <p:cNvSpPr/>
          <p:nvPr/>
        </p:nvSpPr>
        <p:spPr>
          <a:xfrm>
            <a:off x="827584" y="4725144"/>
            <a:ext cx="5112568" cy="1200329"/>
          </a:xfrm>
          <a:prstGeom prst="rect">
            <a:avLst/>
          </a:prstGeom>
        </p:spPr>
        <p:txBody>
          <a:bodyPr wrap="square">
            <a:spAutoFit/>
          </a:bodyPr>
          <a:lstStyle/>
          <a:p>
            <a:r>
              <a:rPr lang="zh-CN" altLang="en-US" dirty="0"/>
              <a:t>自然界改变的速度与人类社会对于我们时代、对于紧迫的环境事实做出反应的速度形成了鲜明的反差。</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   结</a:t>
            </a:r>
          </a:p>
        </p:txBody>
      </p:sp>
      <p:sp>
        <p:nvSpPr>
          <p:cNvPr id="3" name="内容占位符 2"/>
          <p:cNvSpPr>
            <a:spLocks noGrp="1"/>
          </p:cNvSpPr>
          <p:nvPr>
            <p:ph idx="1"/>
          </p:nvPr>
        </p:nvSpPr>
        <p:spPr>
          <a:xfrm>
            <a:off x="1463040" y="2119257"/>
            <a:ext cx="6196405" cy="2245847"/>
          </a:xfrm>
        </p:spPr>
        <p:txBody>
          <a:bodyPr/>
          <a:lstStyle/>
          <a:p>
            <a:r>
              <a:rPr lang="zh-CN" altLang="en-US" dirty="0"/>
              <a:t>辩证唯物主义自然观并不是一个封闭的体系，它也必然随着自然科学、人类思维及社会的发展而不断得到丰富和完善，现代系统自然观与生态自然观就是辩证唯物主义自然观在新的历史时期中新的表现形式。</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49</a:t>
            </a:fld>
            <a:endParaRPr lang="en-US" altLang="zh-CN"/>
          </a:p>
        </p:txBody>
      </p:sp>
    </p:spTree>
    <p:extLst>
      <p:ext uri="{BB962C8B-B14F-4D97-AF65-F5344CB8AC3E}">
        <p14:creationId xmlns:p14="http://schemas.microsoft.com/office/powerpoint/2010/main" val="3817848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4587669" y="2204863"/>
            <a:ext cx="3600400" cy="3384376"/>
          </a:xfrm>
        </p:spPr>
        <p:txBody>
          <a:bodyPr>
            <a:normAutofit fontScale="70000" lnSpcReduction="20000"/>
          </a:bodyPr>
          <a:lstStyle/>
          <a:p>
            <a:r>
              <a:rPr lang="zh-CN" altLang="zh-CN" sz="3600" dirty="0">
                <a:latin typeface="华文楷体" pitchFamily="2" charset="-122"/>
                <a:ea typeface="华文楷体" pitchFamily="2" charset="-122"/>
              </a:rPr>
              <a:t>美索不达米亚、希腊、小亚细亚以及其他各地的居民，为了想得到耕地，毁灭了森林。但是他们做梦也想不到，这些地方竟因此而成为不毛之地，因为他们使这些地方失去森林，也失去了积聚和贮存水分的中心。</a:t>
            </a:r>
            <a:endParaRPr lang="zh-CN" altLang="en-US" dirty="0"/>
          </a:p>
        </p:txBody>
      </p:sp>
      <p:sp>
        <p:nvSpPr>
          <p:cNvPr id="8" name="标题 1"/>
          <p:cNvSpPr txBox="1">
            <a:spLocks/>
          </p:cNvSpPr>
          <p:nvPr/>
        </p:nvSpPr>
        <p:spPr>
          <a:xfrm>
            <a:off x="1247422" y="5301207"/>
            <a:ext cx="6965245" cy="5760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zh-CN" altLang="zh-CN" sz="2800" dirty="0"/>
              <a:t/>
            </a:r>
            <a:br>
              <a:rPr lang="zh-CN" altLang="zh-CN" sz="2800" dirty="0"/>
            </a:br>
            <a:endParaRPr lang="zh-CN" altLang="en-US" sz="2800" dirty="0"/>
          </a:p>
        </p:txBody>
      </p:sp>
      <p:sp>
        <p:nvSpPr>
          <p:cNvPr id="11" name="AutoShape 6"/>
          <p:cNvSpPr>
            <a:spLocks noChangeArrowheads="1"/>
          </p:cNvSpPr>
          <p:nvPr/>
        </p:nvSpPr>
        <p:spPr bwMode="auto">
          <a:xfrm>
            <a:off x="1475656" y="926858"/>
            <a:ext cx="2664296" cy="935385"/>
          </a:xfrm>
          <a:prstGeom prst="cloudCallout">
            <a:avLst>
              <a:gd name="adj1" fmla="val -12759"/>
              <a:gd name="adj2" fmla="val 5630"/>
            </a:avLst>
          </a:prstGeom>
          <a:solidFill>
            <a:schemeClr val="accent1"/>
          </a:solidFill>
          <a:ln w="9525">
            <a:solidFill>
              <a:schemeClr val="tx1"/>
            </a:solidFill>
            <a:round/>
            <a:headEnd/>
            <a:tailEnd/>
          </a:ln>
        </p:spPr>
        <p:txBody>
          <a:bodyPr/>
          <a:lstStyle/>
          <a:p>
            <a:pPr algn="ctr" eaLnBrk="1" hangingPunct="1">
              <a:spcBef>
                <a:spcPct val="50000"/>
              </a:spcBef>
            </a:pPr>
            <a:r>
              <a:rPr lang="en-US" altLang="zh-CN" b="1" dirty="0">
                <a:latin typeface="Ravie" pitchFamily="82" charset="0"/>
              </a:rPr>
              <a:t>Why</a:t>
            </a:r>
          </a:p>
        </p:txBody>
      </p:sp>
      <p:sp>
        <p:nvSpPr>
          <p:cNvPr id="3" name="文本占位符 2"/>
          <p:cNvSpPr>
            <a:spLocks noGrp="1"/>
          </p:cNvSpPr>
          <p:nvPr>
            <p:ph type="body" idx="1"/>
          </p:nvPr>
        </p:nvSpPr>
        <p:spPr>
          <a:xfrm>
            <a:off x="4932040" y="1023897"/>
            <a:ext cx="2939521" cy="820208"/>
          </a:xfrm>
        </p:spPr>
        <p:txBody>
          <a:bodyPr/>
          <a:lstStyle/>
          <a:p>
            <a:r>
              <a:rPr lang="en-US" altLang="zh-CN" dirty="0"/>
              <a:t>100</a:t>
            </a:r>
            <a:r>
              <a:rPr lang="zh-CN" altLang="zh-CN" dirty="0"/>
              <a:t>多年前恩格斯在他的《自然辩证法》</a:t>
            </a:r>
            <a:r>
              <a:rPr lang="zh-CN" altLang="en-US" dirty="0"/>
              <a:t>的总结</a:t>
            </a:r>
          </a:p>
        </p:txBody>
      </p:sp>
      <p:pic>
        <p:nvPicPr>
          <p:cNvPr id="141314" name="Picture 2"/>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132856"/>
            <a:ext cx="2649950" cy="358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903EA664-89CF-4534-B5DD-1BCFB345E673}" type="slidenum">
              <a:rPr lang="en-US" altLang="zh-CN" smtClean="0"/>
              <a:pPr>
                <a:defRPr/>
              </a:pPr>
              <a:t>5</a:t>
            </a:fld>
            <a:endParaRPr lang="en-US" altLang="zh-CN"/>
          </a:p>
        </p:txBody>
      </p:sp>
    </p:spTree>
    <p:extLst>
      <p:ext uri="{BB962C8B-B14F-4D97-AF65-F5344CB8AC3E}">
        <p14:creationId xmlns:p14="http://schemas.microsoft.com/office/powerpoint/2010/main" val="8290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p:cTn id="19"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animBg="1"/>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pPr>
              <a:defRPr/>
            </a:pPr>
            <a:r>
              <a:rPr lang="en-US" altLang="zh-CN" sz="3600" b="1" dirty="0">
                <a:effectLst>
                  <a:outerShdw blurRad="38100" dist="38100" dir="2700000" algn="tl">
                    <a:srgbClr val="000000"/>
                  </a:outerShdw>
                </a:effectLst>
                <a:latin typeface="黑体" pitchFamily="49" charset="-122"/>
                <a:ea typeface="黑体" pitchFamily="49" charset="-122"/>
              </a:rPr>
              <a:t>3 </a:t>
            </a:r>
            <a:r>
              <a:rPr lang="zh-CN" altLang="en-US" sz="3600" b="1" dirty="0">
                <a:effectLst>
                  <a:outerShdw blurRad="38100" dist="38100" dir="2700000" algn="tl">
                    <a:srgbClr val="000000"/>
                  </a:outerShdw>
                </a:effectLst>
                <a:latin typeface="黑体" pitchFamily="49" charset="-122"/>
                <a:ea typeface="黑体" pitchFamily="49" charset="-122"/>
              </a:rPr>
              <a:t>人与自然关系观念的变革</a:t>
            </a:r>
            <a:r>
              <a:rPr lang="en-US" altLang="zh-CN" sz="3600" b="1" dirty="0">
                <a:effectLst>
                  <a:outerShdw blurRad="38100" dist="38100" dir="2700000" algn="tl">
                    <a:srgbClr val="000000"/>
                  </a:outerShdw>
                </a:effectLst>
                <a:latin typeface="黑体" pitchFamily="49" charset="-122"/>
                <a:ea typeface="黑体" pitchFamily="49" charset="-122"/>
              </a:rPr>
              <a:t/>
            </a:r>
            <a:br>
              <a:rPr lang="en-US" altLang="zh-CN" sz="3600" b="1" dirty="0">
                <a:effectLst>
                  <a:outerShdw blurRad="38100" dist="38100" dir="2700000" algn="tl">
                    <a:srgbClr val="000000"/>
                  </a:outerShdw>
                </a:effectLst>
                <a:latin typeface="黑体" pitchFamily="49" charset="-122"/>
                <a:ea typeface="黑体" pitchFamily="49" charset="-122"/>
              </a:rPr>
            </a:br>
            <a:r>
              <a:rPr lang="zh-CN" altLang="en-US" sz="3600" b="1" dirty="0">
                <a:solidFill>
                  <a:srgbClr val="00FF00"/>
                </a:solidFill>
                <a:ea typeface="黑体" pitchFamily="49" charset="-122"/>
              </a:rPr>
              <a:t>生态自然观</a:t>
            </a:r>
            <a:endParaRPr lang="zh-CN" altLang="en-US" sz="3600" b="1" dirty="0">
              <a:effectLst>
                <a:outerShdw blurRad="38100" dist="38100" dir="2700000" algn="tl">
                  <a:srgbClr val="000000"/>
                </a:outerShdw>
              </a:effectLst>
              <a:latin typeface="黑体" pitchFamily="49" charset="-122"/>
              <a:ea typeface="黑体" pitchFamily="49" charset="-122"/>
            </a:endParaRPr>
          </a:p>
        </p:txBody>
      </p:sp>
      <p:pic>
        <p:nvPicPr>
          <p:cNvPr id="161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8734" y="2314719"/>
            <a:ext cx="5616624" cy="3236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691679" y="2963560"/>
            <a:ext cx="5760641" cy="1938992"/>
          </a:xfrm>
          <a:prstGeom prst="rect">
            <a:avLst/>
          </a:prstGeom>
        </p:spPr>
        <p:txBody>
          <a:bodyPr wrap="square">
            <a:spAutoFit/>
          </a:bodyPr>
          <a:lstStyle/>
          <a:p>
            <a:r>
              <a:rPr lang="zh-CN" altLang="en-US" b="1" dirty="0">
                <a:solidFill>
                  <a:srgbClr val="FF0000"/>
                </a:solidFill>
              </a:rPr>
              <a:t>生态思维</a:t>
            </a:r>
            <a:r>
              <a:rPr lang="zh-CN" altLang="en-US" b="1" dirty="0"/>
              <a:t>是以辩证思维来思考人与自然之间的关系，以</a:t>
            </a:r>
            <a:r>
              <a:rPr lang="zh-CN" altLang="en-US" b="1" dirty="0">
                <a:solidFill>
                  <a:srgbClr val="FF0000"/>
                </a:solidFill>
              </a:rPr>
              <a:t>人与自然的和谐</a:t>
            </a:r>
            <a:r>
              <a:rPr lang="zh-CN" altLang="en-US" b="1" dirty="0"/>
              <a:t>为</a:t>
            </a:r>
            <a:r>
              <a:rPr lang="zh-CN" altLang="en-US" b="1" dirty="0">
                <a:solidFill>
                  <a:srgbClr val="FF0000"/>
                </a:solidFill>
              </a:rPr>
              <a:t>价值核心</a:t>
            </a:r>
            <a:r>
              <a:rPr lang="zh-CN" altLang="en-US" b="1" dirty="0"/>
              <a:t>的思维模式。</a:t>
            </a:r>
            <a:endParaRPr lang="en-US" altLang="zh-CN" b="1" dirty="0"/>
          </a:p>
          <a:p>
            <a:endParaRPr lang="en-US" altLang="zh-CN" b="1" dirty="0"/>
          </a:p>
          <a:p>
            <a:endParaRPr lang="zh-CN" altLang="en-US" dirty="0"/>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50</a:t>
            </a:fld>
            <a:endParaRPr lang="en-US" altLang="zh-CN"/>
          </a:p>
        </p:txBody>
      </p:sp>
    </p:spTree>
    <p:extLst>
      <p:ext uri="{BB962C8B-B14F-4D97-AF65-F5344CB8AC3E}">
        <p14:creationId xmlns:p14="http://schemas.microsoft.com/office/powerpoint/2010/main" val="17161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1794"/>
                                        </p:tgtEl>
                                        <p:attrNameLst>
                                          <p:attrName>style.visibility</p:attrName>
                                        </p:attrNameLst>
                                      </p:cBhvr>
                                      <p:to>
                                        <p:strVal val="visible"/>
                                      </p:to>
                                    </p:set>
                                    <p:anim calcmode="lin" valueType="num">
                                      <p:cBhvr>
                                        <p:cTn id="7" dur="500" fill="hold"/>
                                        <p:tgtEl>
                                          <p:spTgt spid="161794"/>
                                        </p:tgtEl>
                                        <p:attrNameLst>
                                          <p:attrName>ppt_w</p:attrName>
                                        </p:attrNameLst>
                                      </p:cBhvr>
                                      <p:tavLst>
                                        <p:tav tm="0">
                                          <p:val>
                                            <p:fltVal val="0"/>
                                          </p:val>
                                        </p:tav>
                                        <p:tav tm="100000">
                                          <p:val>
                                            <p:strVal val="#ppt_w"/>
                                          </p:val>
                                        </p:tav>
                                      </p:tavLst>
                                    </p:anim>
                                    <p:anim calcmode="lin" valueType="num">
                                      <p:cBhvr>
                                        <p:cTn id="8" dur="500" fill="hold"/>
                                        <p:tgtEl>
                                          <p:spTgt spid="161794"/>
                                        </p:tgtEl>
                                        <p:attrNameLst>
                                          <p:attrName>ppt_h</p:attrName>
                                        </p:attrNameLst>
                                      </p:cBhvr>
                                      <p:tavLst>
                                        <p:tav tm="0">
                                          <p:val>
                                            <p:fltVal val="0"/>
                                          </p:val>
                                        </p:tav>
                                        <p:tav tm="100000">
                                          <p:val>
                                            <p:strVal val="#ppt_h"/>
                                          </p:val>
                                        </p:tav>
                                      </p:tavLst>
                                    </p:anim>
                                    <p:animEffect transition="in" filter="fade">
                                      <p:cBhvr>
                                        <p:cTn id="9" dur="500"/>
                                        <p:tgtEl>
                                          <p:spTgt spid="16179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61794"/>
                                        </p:tgtEl>
                                        <p:attrNameLst>
                                          <p:attrName>ppt_x</p:attrName>
                                        </p:attrNameLst>
                                      </p:cBhvr>
                                      <p:tavLst>
                                        <p:tav tm="0">
                                          <p:val>
                                            <p:strVal val="ppt_x"/>
                                          </p:val>
                                        </p:tav>
                                        <p:tav tm="100000">
                                          <p:val>
                                            <p:strVal val="ppt_x"/>
                                          </p:val>
                                        </p:tav>
                                      </p:tavLst>
                                    </p:anim>
                                    <p:anim calcmode="lin" valueType="num">
                                      <p:cBhvr additive="base">
                                        <p:cTn id="14" dur="500"/>
                                        <p:tgtEl>
                                          <p:spTgt spid="161794"/>
                                        </p:tgtEl>
                                        <p:attrNameLst>
                                          <p:attrName>ppt_y</p:attrName>
                                        </p:attrNameLst>
                                      </p:cBhvr>
                                      <p:tavLst>
                                        <p:tav tm="0">
                                          <p:val>
                                            <p:strVal val="ppt_y"/>
                                          </p:val>
                                        </p:tav>
                                        <p:tav tm="100000">
                                          <p:val>
                                            <p:strVal val="1+ppt_h/2"/>
                                          </p:val>
                                        </p:tav>
                                      </p:tavLst>
                                    </p:anim>
                                    <p:set>
                                      <p:cBhvr>
                                        <p:cTn id="15" dur="1" fill="hold">
                                          <p:stCondLst>
                                            <p:cond delay="499"/>
                                          </p:stCondLst>
                                        </p:cTn>
                                        <p:tgtEl>
                                          <p:spTgt spid="16179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685800" y="735617"/>
            <a:ext cx="7772400" cy="892552"/>
          </a:xfrm>
        </p:spPr>
        <p:txBody>
          <a:bodyPr>
            <a:spAutoFit/>
          </a:bodyPr>
          <a:lstStyle/>
          <a:p>
            <a:pPr>
              <a:lnSpc>
                <a:spcPct val="130000"/>
              </a:lnSpc>
              <a:defRPr/>
            </a:pPr>
            <a:r>
              <a:rPr lang="en-US" altLang="zh-CN" sz="4000" b="1" dirty="0"/>
              <a:t>3.1</a:t>
            </a:r>
            <a:r>
              <a:rPr lang="zh-CN" altLang="zh-CN" sz="4000" b="1" dirty="0"/>
              <a:t>生态自然观的基本思想</a:t>
            </a:r>
            <a:endParaRPr lang="zh-CN" altLang="en-US" sz="4000" dirty="0">
              <a:effectLst>
                <a:outerShdw blurRad="38100" dist="38100" dir="2700000" algn="tl">
                  <a:srgbClr val="000000"/>
                </a:outerShdw>
              </a:effectLst>
            </a:endParaRPr>
          </a:p>
        </p:txBody>
      </p:sp>
      <p:sp>
        <p:nvSpPr>
          <p:cNvPr id="362499" name="Rectangle 3"/>
          <p:cNvSpPr>
            <a:spLocks noGrp="1" noChangeArrowheads="1"/>
          </p:cNvSpPr>
          <p:nvPr>
            <p:ph idx="1"/>
          </p:nvPr>
        </p:nvSpPr>
        <p:spPr>
          <a:xfrm>
            <a:off x="1403648" y="2276872"/>
            <a:ext cx="6768752" cy="2788456"/>
          </a:xfrm>
        </p:spPr>
        <p:txBody>
          <a:bodyPr wrap="square">
            <a:spAutoFit/>
          </a:bodyPr>
          <a:lstStyle/>
          <a:p>
            <a:pPr marL="365760" lvl="1" indent="0">
              <a:buNone/>
            </a:pPr>
            <a:r>
              <a:rPr lang="zh-CN" altLang="zh-CN" sz="2400" dirty="0">
                <a:latin typeface="隶书" pitchFamily="49" charset="-122"/>
                <a:ea typeface="隶书" pitchFamily="49" charset="-122"/>
              </a:rPr>
              <a:t>生态系统是生命系统</a:t>
            </a:r>
          </a:p>
          <a:p>
            <a:pPr marL="365760" lvl="1" indent="0">
              <a:buNone/>
            </a:pPr>
            <a:r>
              <a:rPr lang="zh-CN" altLang="zh-CN" sz="2400" dirty="0">
                <a:latin typeface="隶书" pitchFamily="49" charset="-122"/>
                <a:ea typeface="隶书" pitchFamily="49" charset="-122"/>
              </a:rPr>
              <a:t>生态系统具有显著地整体性</a:t>
            </a:r>
          </a:p>
          <a:p>
            <a:pPr marL="365760" lvl="1" indent="0">
              <a:buNone/>
            </a:pPr>
            <a:r>
              <a:rPr lang="zh-CN" altLang="zh-CN" sz="2400" dirty="0">
                <a:latin typeface="隶书" pitchFamily="49" charset="-122"/>
                <a:ea typeface="隶书" pitchFamily="49" charset="-122"/>
              </a:rPr>
              <a:t>生态系统是自组织的开放系统</a:t>
            </a:r>
          </a:p>
          <a:p>
            <a:pPr marL="365760" lvl="1" indent="0">
              <a:buNone/>
            </a:pPr>
            <a:r>
              <a:rPr lang="zh-CN" altLang="zh-CN" sz="2400" dirty="0">
                <a:latin typeface="隶书" pitchFamily="49" charset="-122"/>
                <a:ea typeface="隶书" pitchFamily="49" charset="-122"/>
              </a:rPr>
              <a:t>生态系统是动态平衡系统</a:t>
            </a:r>
          </a:p>
          <a:p>
            <a:pPr marL="365760" lvl="1" indent="0">
              <a:buNone/>
            </a:pPr>
            <a:r>
              <a:rPr lang="zh-CN" altLang="zh-CN" sz="2400" dirty="0">
                <a:latin typeface="隶书" pitchFamily="49" charset="-122"/>
                <a:ea typeface="隶书" pitchFamily="49" charset="-122"/>
              </a:rPr>
              <a:t>生态平衡是稳定性与变化性相统一的平衡</a:t>
            </a:r>
          </a:p>
          <a:p>
            <a:pPr marL="0" indent="0" algn="just" eaLnBrk="1" hangingPunct="1">
              <a:spcBef>
                <a:spcPct val="50000"/>
              </a:spcBef>
              <a:buFontTx/>
              <a:buNone/>
              <a:defRPr/>
            </a:pPr>
            <a:endParaRPr lang="zh-CN" altLang="en-US" b="1" dirty="0">
              <a:effectLst>
                <a:outerShdw blurRad="38100" dist="38100" dir="2700000" algn="tl">
                  <a:srgbClr val="000000"/>
                </a:outerShdw>
              </a:effectLst>
            </a:endParaRPr>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51</a:t>
            </a:fld>
            <a:endParaRPr lang="en-US" altLang="zh-CN"/>
          </a:p>
        </p:txBody>
      </p:sp>
    </p:spTree>
    <p:extLst>
      <p:ext uri="{BB962C8B-B14F-4D97-AF65-F5344CB8AC3E}">
        <p14:creationId xmlns:p14="http://schemas.microsoft.com/office/powerpoint/2010/main" val="398949015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 calcmode="lin" valueType="num">
                                      <p:cBhvr additive="base">
                                        <p:cTn id="7" dur="500" fill="hold"/>
                                        <p:tgtEl>
                                          <p:spTgt spid="3624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2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2499">
                                            <p:txEl>
                                              <p:pRg st="1" end="1"/>
                                            </p:txEl>
                                          </p:spTgt>
                                        </p:tgtEl>
                                        <p:attrNameLst>
                                          <p:attrName>style.visibility</p:attrName>
                                        </p:attrNameLst>
                                      </p:cBhvr>
                                      <p:to>
                                        <p:strVal val="visible"/>
                                      </p:to>
                                    </p:set>
                                    <p:anim calcmode="lin" valueType="num">
                                      <p:cBhvr additive="base">
                                        <p:cTn id="13" dur="500" fill="hold"/>
                                        <p:tgtEl>
                                          <p:spTgt spid="3624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24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2499">
                                            <p:txEl>
                                              <p:pRg st="2" end="2"/>
                                            </p:txEl>
                                          </p:spTgt>
                                        </p:tgtEl>
                                        <p:attrNameLst>
                                          <p:attrName>style.visibility</p:attrName>
                                        </p:attrNameLst>
                                      </p:cBhvr>
                                      <p:to>
                                        <p:strVal val="visible"/>
                                      </p:to>
                                    </p:set>
                                    <p:anim calcmode="lin" valueType="num">
                                      <p:cBhvr additive="base">
                                        <p:cTn id="19" dur="500" fill="hold"/>
                                        <p:tgtEl>
                                          <p:spTgt spid="3624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2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2499">
                                            <p:txEl>
                                              <p:pRg st="3" end="3"/>
                                            </p:txEl>
                                          </p:spTgt>
                                        </p:tgtEl>
                                        <p:attrNameLst>
                                          <p:attrName>style.visibility</p:attrName>
                                        </p:attrNameLst>
                                      </p:cBhvr>
                                      <p:to>
                                        <p:strVal val="visible"/>
                                      </p:to>
                                    </p:set>
                                    <p:anim calcmode="lin" valueType="num">
                                      <p:cBhvr additive="base">
                                        <p:cTn id="25" dur="500" fill="hold"/>
                                        <p:tgtEl>
                                          <p:spTgt spid="3624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24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62499">
                                            <p:txEl>
                                              <p:pRg st="4" end="4"/>
                                            </p:txEl>
                                          </p:spTgt>
                                        </p:tgtEl>
                                        <p:attrNameLst>
                                          <p:attrName>style.visibility</p:attrName>
                                        </p:attrNameLst>
                                      </p:cBhvr>
                                      <p:to>
                                        <p:strVal val="visible"/>
                                      </p:to>
                                    </p:set>
                                    <p:anim calcmode="lin" valueType="num">
                                      <p:cBhvr additive="base">
                                        <p:cTn id="31" dur="500" fill="hold"/>
                                        <p:tgtEl>
                                          <p:spTgt spid="3624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624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
            </a:r>
            <a:br>
              <a:rPr lang="en-US" altLang="zh-CN" dirty="0"/>
            </a:br>
            <a:r>
              <a:rPr lang="en-US" altLang="zh-CN" sz="4000" b="1" dirty="0">
                <a:latin typeface="华文楷体" pitchFamily="2" charset="-122"/>
                <a:ea typeface="华文楷体" pitchFamily="2" charset="-122"/>
              </a:rPr>
              <a:t>3.2 </a:t>
            </a:r>
            <a:r>
              <a:rPr lang="zh-CN" altLang="en-US" sz="4000" b="1" dirty="0">
                <a:latin typeface="华文楷体" pitchFamily="2" charset="-122"/>
                <a:ea typeface="华文楷体" pitchFamily="2" charset="-122"/>
              </a:rPr>
              <a:t>西方</a:t>
            </a:r>
            <a:r>
              <a:rPr lang="zh-CN" altLang="zh-CN" sz="4000" b="1" dirty="0">
                <a:latin typeface="华文楷体" pitchFamily="2" charset="-122"/>
                <a:ea typeface="华文楷体" pitchFamily="2" charset="-122"/>
              </a:rPr>
              <a:t>生态中心主义</a:t>
            </a:r>
            <a:r>
              <a:rPr lang="zh-CN" altLang="en-US" sz="4000" b="1" dirty="0">
                <a:latin typeface="华文楷体" pitchFamily="2" charset="-122"/>
                <a:ea typeface="华文楷体" pitchFamily="2" charset="-122"/>
              </a:rPr>
              <a:t>的观点</a:t>
            </a:r>
            <a:r>
              <a:rPr lang="en-US" altLang="zh-CN" sz="3100" b="1" dirty="0">
                <a:latin typeface="华文楷体" pitchFamily="2" charset="-122"/>
                <a:ea typeface="华文楷体" pitchFamily="2" charset="-122"/>
              </a:rPr>
              <a:t/>
            </a:r>
            <a:br>
              <a:rPr lang="en-US" altLang="zh-CN" sz="3100" b="1" dirty="0">
                <a:latin typeface="华文楷体" pitchFamily="2" charset="-122"/>
                <a:ea typeface="华文楷体" pitchFamily="2" charset="-122"/>
              </a:rPr>
            </a:br>
            <a:r>
              <a:rPr lang="zh-CN" altLang="en-US" dirty="0"/>
              <a:t/>
            </a:r>
            <a:br>
              <a:rPr lang="zh-CN" altLang="en-US" dirty="0"/>
            </a:br>
            <a:endParaRPr lang="zh-CN" altLang="en-US" dirty="0"/>
          </a:p>
        </p:txBody>
      </p:sp>
      <p:sp>
        <p:nvSpPr>
          <p:cNvPr id="5" name="灯片编号占位符 4"/>
          <p:cNvSpPr>
            <a:spLocks noGrp="1"/>
          </p:cNvSpPr>
          <p:nvPr>
            <p:ph type="sldNum" sz="quarter" idx="12"/>
          </p:nvPr>
        </p:nvSpPr>
        <p:spPr/>
        <p:txBody>
          <a:bodyPr/>
          <a:lstStyle/>
          <a:p>
            <a:pPr>
              <a:defRPr/>
            </a:pPr>
            <a:fld id="{14F7B9F1-E4C2-4491-B715-2E3CE6754C96}" type="slidenum">
              <a:rPr lang="en-US" altLang="zh-CN" smtClean="0"/>
              <a:pPr>
                <a:defRPr/>
              </a:pPr>
              <a:t>52</a:t>
            </a:fld>
            <a:endParaRPr lang="en-US" altLang="zh-CN"/>
          </a:p>
        </p:txBody>
      </p:sp>
      <p:sp>
        <p:nvSpPr>
          <p:cNvPr id="3" name="矩形 2"/>
          <p:cNvSpPr/>
          <p:nvPr/>
        </p:nvSpPr>
        <p:spPr>
          <a:xfrm>
            <a:off x="2286000" y="5629056"/>
            <a:ext cx="4572000" cy="461665"/>
          </a:xfrm>
          <a:prstGeom prst="rect">
            <a:avLst/>
          </a:prstGeom>
        </p:spPr>
        <p:txBody>
          <a:bodyPr>
            <a:spAutoFit/>
          </a:bodyPr>
          <a:lstStyle/>
          <a:p>
            <a:r>
              <a:rPr lang="zh-CN" altLang="en-US" dirty="0"/>
              <a:t>　</a:t>
            </a:r>
          </a:p>
        </p:txBody>
      </p:sp>
      <p:sp>
        <p:nvSpPr>
          <p:cNvPr id="4" name="矩形 3"/>
          <p:cNvSpPr/>
          <p:nvPr/>
        </p:nvSpPr>
        <p:spPr>
          <a:xfrm rot="10800000" flipV="1">
            <a:off x="1115616" y="3414483"/>
            <a:ext cx="2304256" cy="461665"/>
          </a:xfrm>
          <a:prstGeom prst="rect">
            <a:avLst/>
          </a:prstGeom>
        </p:spPr>
        <p:txBody>
          <a:bodyPr wrap="square">
            <a:spAutoFit/>
          </a:bodyPr>
          <a:lstStyle/>
          <a:p>
            <a:r>
              <a:rPr lang="zh-CN" altLang="en-US" dirty="0"/>
              <a:t>　</a:t>
            </a:r>
            <a:endParaRPr lang="zh-CN" alt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484784"/>
            <a:ext cx="47625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18833" y="1772816"/>
            <a:ext cx="3240360" cy="1323439"/>
          </a:xfrm>
          <a:prstGeom prst="rect">
            <a:avLst/>
          </a:prstGeom>
        </p:spPr>
        <p:txBody>
          <a:bodyPr wrap="square">
            <a:spAutoFit/>
          </a:bodyPr>
          <a:lstStyle/>
          <a:p>
            <a:r>
              <a:rPr lang="zh-CN" altLang="en-US" sz="2000" dirty="0"/>
              <a:t>梭罗 （</a:t>
            </a:r>
            <a:r>
              <a:rPr lang="en-US" altLang="zh-CN" sz="2000" dirty="0"/>
              <a:t>1817-1862</a:t>
            </a:r>
            <a:r>
              <a:rPr lang="zh-CN" altLang="en-US" sz="2000" dirty="0"/>
              <a:t>）：</a:t>
            </a:r>
            <a:r>
              <a:rPr lang="zh-CN" altLang="en-US" sz="2000" dirty="0" smtClean="0"/>
              <a:t>从</a:t>
            </a:r>
            <a:r>
              <a:rPr lang="en-US" altLang="zh-CN" sz="2000" dirty="0"/>
              <a:t>1845</a:t>
            </a:r>
            <a:r>
              <a:rPr lang="zh-CN" altLang="en-US" sz="2000" dirty="0"/>
              <a:t>年</a:t>
            </a:r>
            <a:r>
              <a:rPr lang="en-US" altLang="zh-CN" sz="2000" dirty="0"/>
              <a:t>7</a:t>
            </a:r>
            <a:r>
              <a:rPr lang="zh-CN" altLang="en-US" sz="2000" dirty="0"/>
              <a:t>月到</a:t>
            </a:r>
            <a:r>
              <a:rPr lang="en-US" altLang="zh-CN" sz="2000" dirty="0"/>
              <a:t>1847</a:t>
            </a:r>
            <a:r>
              <a:rPr lang="zh-CN" altLang="en-US" sz="2000" dirty="0"/>
              <a:t>年</a:t>
            </a:r>
            <a:r>
              <a:rPr lang="en-US" altLang="zh-CN" sz="2000" dirty="0"/>
              <a:t>9</a:t>
            </a:r>
            <a:r>
              <a:rPr lang="zh-CN" altLang="en-US" sz="2000" dirty="0"/>
              <a:t>月，梭罗独自生活在瓦尔登湖边，差不多正好两年零两个月。</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484784"/>
            <a:ext cx="1970537" cy="209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940631" y="3428429"/>
            <a:ext cx="3396764" cy="2031325"/>
          </a:xfrm>
          <a:prstGeom prst="rect">
            <a:avLst/>
          </a:prstGeom>
        </p:spPr>
        <p:txBody>
          <a:bodyPr wrap="square">
            <a:spAutoFit/>
          </a:bodyPr>
          <a:lstStyle/>
          <a:p>
            <a:r>
              <a:rPr lang="zh-CN" altLang="en-US" sz="1800" dirty="0" smtClean="0"/>
              <a:t>“</a:t>
            </a:r>
            <a:r>
              <a:rPr lang="zh-CN" altLang="en-US" sz="1800" dirty="0"/>
              <a:t>大多数人，在我看来，并不关爱自然。只要可以生存，他们会为了一杯朗姆酒出卖他们所享有的那一份自然之美。感谢上帝，人们还无法飞翔，因而也就无法像糟蹋大地一样糟蹋天空，在天空那一端我们暂时是安全的。”</a:t>
            </a:r>
          </a:p>
        </p:txBody>
      </p:sp>
    </p:spTree>
    <p:extLst>
      <p:ext uri="{BB962C8B-B14F-4D97-AF65-F5344CB8AC3E}">
        <p14:creationId xmlns:p14="http://schemas.microsoft.com/office/powerpoint/2010/main" val="34704928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5023" y="817583"/>
            <a:ext cx="6965245" cy="523186"/>
          </a:xfrm>
        </p:spPr>
        <p:txBody>
          <a:bodyPr>
            <a:normAutofit fontScale="90000"/>
          </a:bodyPr>
          <a:lstStyle/>
          <a:p>
            <a:r>
              <a:rPr lang="en-US" altLang="zh-CN" dirty="0"/>
              <a:t/>
            </a:r>
            <a:br>
              <a:rPr lang="en-US" altLang="zh-CN" dirty="0"/>
            </a:br>
            <a:r>
              <a:rPr lang="zh-CN" altLang="en-US" dirty="0" smtClean="0"/>
              <a:t>利奥波德与</a:t>
            </a:r>
            <a:r>
              <a:rPr lang="en-US" altLang="zh-CN" dirty="0" smtClean="0"/>
              <a:t>《</a:t>
            </a:r>
            <a:r>
              <a:rPr lang="zh-CN" altLang="en-US" dirty="0" smtClean="0"/>
              <a:t>沙乡年鉴</a:t>
            </a:r>
            <a:r>
              <a:rPr lang="en-US" altLang="zh-CN" dirty="0" smtClean="0"/>
              <a:t>》</a:t>
            </a:r>
            <a:r>
              <a:rPr lang="zh-CN" altLang="en-US" dirty="0"/>
              <a:t/>
            </a:r>
            <a:br>
              <a:rPr lang="zh-CN" altLang="en-US" dirty="0"/>
            </a:br>
            <a:endParaRPr lang="zh-CN" alt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7500" y="1556791"/>
            <a:ext cx="2951163" cy="390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9989" y="1556791"/>
            <a:ext cx="2880320" cy="38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675" y="2693988"/>
            <a:ext cx="748665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1640" y="4005064"/>
            <a:ext cx="54435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pPr>
              <a:defRPr/>
            </a:pPr>
            <a:fld id="{14F7B9F1-E4C2-4491-B715-2E3CE6754C96}" type="slidenum">
              <a:rPr lang="en-US" altLang="zh-CN" smtClean="0"/>
              <a:pPr>
                <a:defRPr/>
              </a:pPr>
              <a:t>53</a:t>
            </a:fld>
            <a:endParaRPr lang="en-US" altLang="zh-CN"/>
          </a:p>
        </p:txBody>
      </p:sp>
      <p:sp>
        <p:nvSpPr>
          <p:cNvPr id="3" name="矩形 2"/>
          <p:cNvSpPr/>
          <p:nvPr/>
        </p:nvSpPr>
        <p:spPr>
          <a:xfrm>
            <a:off x="2286000" y="5629056"/>
            <a:ext cx="4572000" cy="461665"/>
          </a:xfrm>
          <a:prstGeom prst="rect">
            <a:avLst/>
          </a:prstGeom>
        </p:spPr>
        <p:txBody>
          <a:bodyPr>
            <a:spAutoFit/>
          </a:bodyPr>
          <a:lstStyle/>
          <a:p>
            <a:r>
              <a:rPr lang="zh-CN" altLang="en-US" dirty="0"/>
              <a:t>　</a:t>
            </a:r>
          </a:p>
        </p:txBody>
      </p:sp>
      <p:sp>
        <p:nvSpPr>
          <p:cNvPr id="4" name="矩形 3"/>
          <p:cNvSpPr/>
          <p:nvPr/>
        </p:nvSpPr>
        <p:spPr>
          <a:xfrm>
            <a:off x="755576" y="5444389"/>
            <a:ext cx="7416824" cy="738664"/>
          </a:xfrm>
          <a:prstGeom prst="rect">
            <a:avLst/>
          </a:prstGeom>
        </p:spPr>
        <p:txBody>
          <a:bodyPr wrap="square">
            <a:spAutoFit/>
          </a:bodyPr>
          <a:lstStyle/>
          <a:p>
            <a:r>
              <a:rPr lang="zh-CN" altLang="en-US" dirty="0"/>
              <a:t>　</a:t>
            </a:r>
            <a:r>
              <a:rPr lang="zh-CN" altLang="en-US" sz="1800" dirty="0" smtClean="0"/>
              <a:t>利奥波德（</a:t>
            </a:r>
            <a:r>
              <a:rPr lang="en-US" altLang="zh-CN" sz="1800" dirty="0"/>
              <a:t> 1887 </a:t>
            </a:r>
            <a:r>
              <a:rPr lang="en-US" altLang="zh-CN" sz="1800" dirty="0" smtClean="0"/>
              <a:t>-1948</a:t>
            </a:r>
            <a:r>
              <a:rPr lang="zh-CN" altLang="en-US" sz="1800" dirty="0"/>
              <a:t>）美国著名</a:t>
            </a:r>
            <a:r>
              <a:rPr lang="zh-CN" altLang="en-US" sz="1800" dirty="0">
                <a:hlinkClick r:id="rId6"/>
              </a:rPr>
              <a:t>生态学家</a:t>
            </a:r>
            <a:r>
              <a:rPr lang="zh-CN" altLang="en-US" sz="1800" dirty="0"/>
              <a:t>和</a:t>
            </a:r>
            <a:r>
              <a:rPr lang="zh-CN" altLang="en-US" sz="1800" dirty="0">
                <a:hlinkClick r:id="rId7"/>
              </a:rPr>
              <a:t>环境保护主义</a:t>
            </a:r>
            <a:r>
              <a:rPr lang="zh-CN" altLang="en-US" sz="1800" dirty="0"/>
              <a:t>先驱，被誉为“美国新环境理论的创始者”、“生态伦理之父”</a:t>
            </a:r>
            <a:r>
              <a:rPr lang="zh-CN" altLang="en-US" sz="1800" dirty="0" smtClean="0"/>
              <a:t>。</a:t>
            </a:r>
            <a:endParaRPr lang="zh-CN" altLang="en-US" sz="1800" dirty="0"/>
          </a:p>
        </p:txBody>
      </p:sp>
    </p:spTree>
    <p:extLst>
      <p:ext uri="{BB962C8B-B14F-4D97-AF65-F5344CB8AC3E}">
        <p14:creationId xmlns:p14="http://schemas.microsoft.com/office/powerpoint/2010/main" val="22255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animEffect transition="in" filter="circle(in)">
                                      <p:cBhvr>
                                        <p:cTn id="13" dur="2000"/>
                                        <p:tgtEl>
                                          <p:spTgt spid="307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nodeType="clickEffect">
                                  <p:stCondLst>
                                    <p:cond delay="0"/>
                                  </p:stCondLst>
                                  <p:childTnLst>
                                    <p:animEffect transition="out" filter="wheel(1)">
                                      <p:cBhvr>
                                        <p:cTn id="17" dur="2000"/>
                                        <p:tgtEl>
                                          <p:spTgt spid="3077"/>
                                        </p:tgtEl>
                                      </p:cBhvr>
                                    </p:animEffect>
                                    <p:set>
                                      <p:cBhvr>
                                        <p:cTn id="18" dur="1" fill="hold">
                                          <p:stCondLst>
                                            <p:cond delay="1999"/>
                                          </p:stCondLst>
                                        </p:cTn>
                                        <p:tgtEl>
                                          <p:spTgt spid="307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1" presetClass="exit" presetSubtype="1" fill="hold" nodeType="clickEffect">
                                  <p:stCondLst>
                                    <p:cond delay="0"/>
                                  </p:stCondLst>
                                  <p:childTnLst>
                                    <p:animEffect transition="out" filter="wheel(1)">
                                      <p:cBhvr>
                                        <p:cTn id="22" dur="2000"/>
                                        <p:tgtEl>
                                          <p:spTgt spid="3075"/>
                                        </p:tgtEl>
                                      </p:cBhvr>
                                    </p:animEffect>
                                    <p:set>
                                      <p:cBhvr>
                                        <p:cTn id="23" dur="1" fill="hold">
                                          <p:stCondLst>
                                            <p:cond delay="1999"/>
                                          </p:stCondLst>
                                        </p:cTn>
                                        <p:tgtEl>
                                          <p:spTgt spid="307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wipe(down)">
                                      <p:cBhvr>
                                        <p:cTn id="28" dur="580">
                                          <p:stCondLst>
                                            <p:cond delay="0"/>
                                          </p:stCondLst>
                                        </p:cTn>
                                        <p:tgtEl>
                                          <p:spTgt spid="3078"/>
                                        </p:tgtEl>
                                      </p:cBhvr>
                                    </p:animEffect>
                                    <p:anim calcmode="lin" valueType="num">
                                      <p:cBhvr>
                                        <p:cTn id="2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34" dur="26">
                                          <p:stCondLst>
                                            <p:cond delay="650"/>
                                          </p:stCondLst>
                                        </p:cTn>
                                        <p:tgtEl>
                                          <p:spTgt spid="3078"/>
                                        </p:tgtEl>
                                      </p:cBhvr>
                                      <p:to x="100000" y="60000"/>
                                    </p:animScale>
                                    <p:animScale>
                                      <p:cBhvr>
                                        <p:cTn id="35" dur="166" decel="50000">
                                          <p:stCondLst>
                                            <p:cond delay="676"/>
                                          </p:stCondLst>
                                        </p:cTn>
                                        <p:tgtEl>
                                          <p:spTgt spid="3078"/>
                                        </p:tgtEl>
                                      </p:cBhvr>
                                      <p:to x="100000" y="100000"/>
                                    </p:animScale>
                                    <p:animScale>
                                      <p:cBhvr>
                                        <p:cTn id="36" dur="26">
                                          <p:stCondLst>
                                            <p:cond delay="1312"/>
                                          </p:stCondLst>
                                        </p:cTn>
                                        <p:tgtEl>
                                          <p:spTgt spid="3078"/>
                                        </p:tgtEl>
                                      </p:cBhvr>
                                      <p:to x="100000" y="80000"/>
                                    </p:animScale>
                                    <p:animScale>
                                      <p:cBhvr>
                                        <p:cTn id="37" dur="166" decel="50000">
                                          <p:stCondLst>
                                            <p:cond delay="1338"/>
                                          </p:stCondLst>
                                        </p:cTn>
                                        <p:tgtEl>
                                          <p:spTgt spid="3078"/>
                                        </p:tgtEl>
                                      </p:cBhvr>
                                      <p:to x="100000" y="100000"/>
                                    </p:animScale>
                                    <p:animScale>
                                      <p:cBhvr>
                                        <p:cTn id="38" dur="26">
                                          <p:stCondLst>
                                            <p:cond delay="1642"/>
                                          </p:stCondLst>
                                        </p:cTn>
                                        <p:tgtEl>
                                          <p:spTgt spid="3078"/>
                                        </p:tgtEl>
                                      </p:cBhvr>
                                      <p:to x="100000" y="90000"/>
                                    </p:animScale>
                                    <p:animScale>
                                      <p:cBhvr>
                                        <p:cTn id="39" dur="166" decel="50000">
                                          <p:stCondLst>
                                            <p:cond delay="1668"/>
                                          </p:stCondLst>
                                        </p:cTn>
                                        <p:tgtEl>
                                          <p:spTgt spid="3078"/>
                                        </p:tgtEl>
                                      </p:cBhvr>
                                      <p:to x="100000" y="100000"/>
                                    </p:animScale>
                                    <p:animScale>
                                      <p:cBhvr>
                                        <p:cTn id="40" dur="26">
                                          <p:stCondLst>
                                            <p:cond delay="1808"/>
                                          </p:stCondLst>
                                        </p:cTn>
                                        <p:tgtEl>
                                          <p:spTgt spid="3078"/>
                                        </p:tgtEl>
                                      </p:cBhvr>
                                      <p:to x="100000" y="95000"/>
                                    </p:animScale>
                                    <p:animScale>
                                      <p:cBhvr>
                                        <p:cTn id="41" dur="166" decel="50000">
                                          <p:stCondLst>
                                            <p:cond delay="1834"/>
                                          </p:stCondLst>
                                        </p:cTn>
                                        <p:tgtEl>
                                          <p:spTgt spid="3078"/>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3079"/>
                                        </p:tgtEl>
                                        <p:attrNameLst>
                                          <p:attrName>style.visibility</p:attrName>
                                        </p:attrNameLst>
                                      </p:cBhvr>
                                      <p:to>
                                        <p:strVal val="visible"/>
                                      </p:to>
                                    </p:set>
                                    <p:animEffect transition="in" filter="wipe(down)">
                                      <p:cBhvr>
                                        <p:cTn id="46" dur="580">
                                          <p:stCondLst>
                                            <p:cond delay="0"/>
                                          </p:stCondLst>
                                        </p:cTn>
                                        <p:tgtEl>
                                          <p:spTgt spid="3079"/>
                                        </p:tgtEl>
                                      </p:cBhvr>
                                    </p:animEffect>
                                    <p:anim calcmode="lin" valueType="num">
                                      <p:cBhvr>
                                        <p:cTn id="47" dur="1822" tmFilter="0,0; 0.14,0.36; 0.43,0.73; 0.71,0.91; 1.0,1.0">
                                          <p:stCondLst>
                                            <p:cond delay="0"/>
                                          </p:stCondLst>
                                        </p:cTn>
                                        <p:tgtEl>
                                          <p:spTgt spid="307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07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07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07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079"/>
                                        </p:tgtEl>
                                        <p:attrNameLst>
                                          <p:attrName>ppt_y</p:attrName>
                                        </p:attrNameLst>
                                      </p:cBhvr>
                                      <p:tavLst>
                                        <p:tav tm="0" fmla="#ppt_y-sin(pi*$)/81">
                                          <p:val>
                                            <p:fltVal val="0"/>
                                          </p:val>
                                        </p:tav>
                                        <p:tav tm="100000">
                                          <p:val>
                                            <p:fltVal val="1"/>
                                          </p:val>
                                        </p:tav>
                                      </p:tavLst>
                                    </p:anim>
                                    <p:animScale>
                                      <p:cBhvr>
                                        <p:cTn id="52" dur="26">
                                          <p:stCondLst>
                                            <p:cond delay="650"/>
                                          </p:stCondLst>
                                        </p:cTn>
                                        <p:tgtEl>
                                          <p:spTgt spid="3079"/>
                                        </p:tgtEl>
                                      </p:cBhvr>
                                      <p:to x="100000" y="60000"/>
                                    </p:animScale>
                                    <p:animScale>
                                      <p:cBhvr>
                                        <p:cTn id="53" dur="166" decel="50000">
                                          <p:stCondLst>
                                            <p:cond delay="676"/>
                                          </p:stCondLst>
                                        </p:cTn>
                                        <p:tgtEl>
                                          <p:spTgt spid="3079"/>
                                        </p:tgtEl>
                                      </p:cBhvr>
                                      <p:to x="100000" y="100000"/>
                                    </p:animScale>
                                    <p:animScale>
                                      <p:cBhvr>
                                        <p:cTn id="54" dur="26">
                                          <p:stCondLst>
                                            <p:cond delay="1312"/>
                                          </p:stCondLst>
                                        </p:cTn>
                                        <p:tgtEl>
                                          <p:spTgt spid="3079"/>
                                        </p:tgtEl>
                                      </p:cBhvr>
                                      <p:to x="100000" y="80000"/>
                                    </p:animScale>
                                    <p:animScale>
                                      <p:cBhvr>
                                        <p:cTn id="55" dur="166" decel="50000">
                                          <p:stCondLst>
                                            <p:cond delay="1338"/>
                                          </p:stCondLst>
                                        </p:cTn>
                                        <p:tgtEl>
                                          <p:spTgt spid="3079"/>
                                        </p:tgtEl>
                                      </p:cBhvr>
                                      <p:to x="100000" y="100000"/>
                                    </p:animScale>
                                    <p:animScale>
                                      <p:cBhvr>
                                        <p:cTn id="56" dur="26">
                                          <p:stCondLst>
                                            <p:cond delay="1642"/>
                                          </p:stCondLst>
                                        </p:cTn>
                                        <p:tgtEl>
                                          <p:spTgt spid="3079"/>
                                        </p:tgtEl>
                                      </p:cBhvr>
                                      <p:to x="100000" y="90000"/>
                                    </p:animScale>
                                    <p:animScale>
                                      <p:cBhvr>
                                        <p:cTn id="57" dur="166" decel="50000">
                                          <p:stCondLst>
                                            <p:cond delay="1668"/>
                                          </p:stCondLst>
                                        </p:cTn>
                                        <p:tgtEl>
                                          <p:spTgt spid="3079"/>
                                        </p:tgtEl>
                                      </p:cBhvr>
                                      <p:to x="100000" y="100000"/>
                                    </p:animScale>
                                    <p:animScale>
                                      <p:cBhvr>
                                        <p:cTn id="58" dur="26">
                                          <p:stCondLst>
                                            <p:cond delay="1808"/>
                                          </p:stCondLst>
                                        </p:cTn>
                                        <p:tgtEl>
                                          <p:spTgt spid="3079"/>
                                        </p:tgtEl>
                                      </p:cBhvr>
                                      <p:to x="100000" y="95000"/>
                                    </p:animScale>
                                    <p:animScale>
                                      <p:cBhvr>
                                        <p:cTn id="59" dur="166" decel="50000">
                                          <p:stCondLst>
                                            <p:cond delay="1834"/>
                                          </p:stCondLst>
                                        </p:cTn>
                                        <p:tgtEl>
                                          <p:spTgt spid="30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1399"/>
          <a:stretch/>
        </p:blipFill>
        <p:spPr bwMode="auto">
          <a:xfrm>
            <a:off x="2565530" y="646763"/>
            <a:ext cx="4395787" cy="48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140968"/>
            <a:ext cx="6980237"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087" y="620688"/>
            <a:ext cx="1436698"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6496" y="620688"/>
            <a:ext cx="196835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8096" y="2852936"/>
            <a:ext cx="6980237"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15C3CE4-A8E4-4DBD-9318-A810CF9BC502}" type="slidenum">
              <a:rPr lang="en-US" altLang="zh-CN" smtClean="0"/>
              <a:pPr>
                <a:defRPr/>
              </a:pPr>
              <a:t>54</a:t>
            </a:fld>
            <a:endParaRPr lang="en-US" altLang="zh-CN"/>
          </a:p>
        </p:txBody>
      </p:sp>
      <p:sp>
        <p:nvSpPr>
          <p:cNvPr id="3" name="矩形 2"/>
          <p:cNvSpPr/>
          <p:nvPr/>
        </p:nvSpPr>
        <p:spPr>
          <a:xfrm>
            <a:off x="3059832" y="1218667"/>
            <a:ext cx="3528392" cy="1477328"/>
          </a:xfrm>
          <a:prstGeom prst="rect">
            <a:avLst/>
          </a:prstGeom>
        </p:spPr>
        <p:txBody>
          <a:bodyPr wrap="square">
            <a:spAutoFit/>
          </a:bodyPr>
          <a:lstStyle/>
          <a:p>
            <a:r>
              <a:rPr lang="zh-CN" altLang="en-US" sz="1800" dirty="0" smtClean="0"/>
              <a:t>罗尔斯顿（</a:t>
            </a:r>
            <a:r>
              <a:rPr lang="en-US" altLang="zh-CN" sz="1800" dirty="0" smtClean="0"/>
              <a:t> 1933---</a:t>
            </a:r>
            <a:r>
              <a:rPr lang="zh-CN" altLang="en-US" sz="1800" dirty="0" smtClean="0"/>
              <a:t>）从</a:t>
            </a:r>
            <a:r>
              <a:rPr lang="en-US" altLang="zh-CN" sz="1800" dirty="0"/>
              <a:t>60</a:t>
            </a:r>
            <a:r>
              <a:rPr lang="zh-CN" altLang="en-US" sz="1800" dirty="0"/>
              <a:t>年代末到 </a:t>
            </a:r>
            <a:r>
              <a:rPr lang="en-US" altLang="zh-CN" sz="1800" dirty="0"/>
              <a:t>80</a:t>
            </a:r>
            <a:r>
              <a:rPr lang="zh-CN" altLang="en-US" sz="1800" dirty="0"/>
              <a:t>年代初撰写的</a:t>
            </a:r>
            <a:r>
              <a:rPr lang="en-US" altLang="zh-CN" sz="1800" dirty="0"/>
              <a:t>15</a:t>
            </a:r>
            <a:r>
              <a:rPr lang="zh-CN" altLang="en-US" sz="1800" dirty="0"/>
              <a:t>篇论文。这本集子分为四部分：伦理学与自然 、自然中的价值、实践中的环境哲学，以及体验中的</a:t>
            </a:r>
            <a:r>
              <a:rPr lang="zh-CN" altLang="en-US" sz="1800" dirty="0" smtClean="0"/>
              <a:t>自然。</a:t>
            </a:r>
            <a:endParaRPr lang="zh-CN" altLang="en-US" sz="1800" dirty="0"/>
          </a:p>
        </p:txBody>
      </p:sp>
    </p:spTree>
    <p:extLst>
      <p:ext uri="{BB962C8B-B14F-4D97-AF65-F5344CB8AC3E}">
        <p14:creationId xmlns:p14="http://schemas.microsoft.com/office/powerpoint/2010/main" val="10059147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circle(in)">
                                      <p:cBhvr>
                                        <p:cTn id="14" dur="20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Effect transition="in" filter="circle(in)">
                                      <p:cBhvr>
                                        <p:cTn id="19" dur="2000"/>
                                        <p:tgtEl>
                                          <p:spTgt spid="512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123"/>
                                        </p:tgtEl>
                                        <p:attrNameLst>
                                          <p:attrName>style.visibility</p:attrName>
                                        </p:attrNameLst>
                                      </p:cBhvr>
                                      <p:to>
                                        <p:strVal val="visible"/>
                                      </p:to>
                                    </p:set>
                                    <p:animEffect transition="in" filter="wheel(1)">
                                      <p:cBhvr>
                                        <p:cTn id="24" dur="2000"/>
                                        <p:tgtEl>
                                          <p:spTgt spid="5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123"/>
                                        </p:tgtEl>
                                      </p:cBhvr>
                                    </p:animEffect>
                                    <p:set>
                                      <p:cBhvr>
                                        <p:cTn id="29" dur="1" fill="hold">
                                          <p:stCondLst>
                                            <p:cond delay="499"/>
                                          </p:stCondLst>
                                        </p:cTn>
                                        <p:tgtEl>
                                          <p:spTgt spid="512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barn(inVertical)">
                                      <p:cBhvr>
                                        <p:cTn id="34"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2398" y="836712"/>
            <a:ext cx="3704292" cy="49549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t>奈斯的深层生态学</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0953" y="704979"/>
            <a:ext cx="3663950" cy="546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403648" y="1412776"/>
            <a:ext cx="2520280" cy="4154984"/>
          </a:xfrm>
          <a:prstGeom prst="rect">
            <a:avLst/>
          </a:prstGeom>
        </p:spPr>
        <p:txBody>
          <a:bodyPr wrap="square">
            <a:spAutoFit/>
          </a:bodyPr>
          <a:lstStyle/>
          <a:p>
            <a:r>
              <a:rPr lang="zh-CN" altLang="en-US" dirty="0"/>
              <a:t>挪威著名哲学家阿伦</a:t>
            </a:r>
            <a:r>
              <a:rPr lang="en-US" altLang="zh-CN" dirty="0"/>
              <a:t>·</a:t>
            </a:r>
            <a:r>
              <a:rPr lang="zh-CN" altLang="en-US" dirty="0"/>
              <a:t>奈斯</a:t>
            </a:r>
            <a:r>
              <a:rPr lang="en-US" altLang="zh-CN" dirty="0"/>
              <a:t>(Arne </a:t>
            </a:r>
            <a:r>
              <a:rPr lang="en-US" altLang="zh-CN" dirty="0" err="1"/>
              <a:t>Naess</a:t>
            </a:r>
            <a:r>
              <a:rPr lang="en-US" altLang="zh-CN" dirty="0"/>
              <a:t>)</a:t>
            </a:r>
            <a:r>
              <a:rPr lang="zh-CN" altLang="en-US" dirty="0"/>
              <a:t>在</a:t>
            </a:r>
            <a:r>
              <a:rPr lang="en-US" altLang="zh-CN" dirty="0"/>
              <a:t>1973</a:t>
            </a:r>
            <a:r>
              <a:rPr lang="zh-CN" altLang="en-US" dirty="0"/>
              <a:t>年提出。将生态学发展到哲学与伦理学领域，并提出生态自我、生态平等与生态共生等重要生态哲学理念。</a:t>
            </a:r>
          </a:p>
          <a:p>
            <a:endParaRPr lang="zh-CN" altLang="en-US" dirty="0"/>
          </a:p>
        </p:txBody>
      </p:sp>
      <p:sp>
        <p:nvSpPr>
          <p:cNvPr id="5" name="灯片编号占位符 4"/>
          <p:cNvSpPr>
            <a:spLocks noGrp="1"/>
          </p:cNvSpPr>
          <p:nvPr>
            <p:ph type="sldNum" sz="quarter" idx="12"/>
          </p:nvPr>
        </p:nvSpPr>
        <p:spPr/>
        <p:txBody>
          <a:bodyPr/>
          <a:lstStyle/>
          <a:p>
            <a:pPr>
              <a:defRPr/>
            </a:pPr>
            <a:fld id="{A2F1ADBB-1EB6-4A5C-86A3-940310D1DB73}" type="slidenum">
              <a:rPr lang="en-US" altLang="zh-CN" smtClean="0"/>
              <a:pPr>
                <a:defRPr/>
              </a:pPr>
              <a:t>55</a:t>
            </a:fld>
            <a:endParaRPr lang="en-US" altLang="zh-CN"/>
          </a:p>
        </p:txBody>
      </p:sp>
    </p:spTree>
    <p:extLst>
      <p:ext uri="{BB962C8B-B14F-4D97-AF65-F5344CB8AC3E}">
        <p14:creationId xmlns:p14="http://schemas.microsoft.com/office/powerpoint/2010/main" val="85784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latin typeface="华文楷体" pitchFamily="2" charset="-122"/>
                <a:ea typeface="华文楷体" pitchFamily="2" charset="-122"/>
              </a:rPr>
              <a:t>3.3 </a:t>
            </a:r>
            <a:r>
              <a:rPr lang="zh-CN" altLang="en-US" sz="3600" b="1" dirty="0">
                <a:latin typeface="华文楷体" pitchFamily="2" charset="-122"/>
                <a:ea typeface="华文楷体" pitchFamily="2" charset="-122"/>
              </a:rPr>
              <a:t>中国生态自然观的发展</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582" y="1772816"/>
            <a:ext cx="39878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619672" y="2204864"/>
            <a:ext cx="6696744" cy="2246769"/>
          </a:xfrm>
          <a:prstGeom prst="rect">
            <a:avLst/>
          </a:prstGeom>
        </p:spPr>
        <p:txBody>
          <a:bodyPr wrap="square">
            <a:spAutoFit/>
          </a:bodyPr>
          <a:lstStyle/>
          <a:p>
            <a:r>
              <a:rPr lang="en-US" altLang="zh-CN" sz="2800" dirty="0"/>
              <a:t>2003</a:t>
            </a:r>
            <a:r>
              <a:rPr lang="zh-CN" altLang="en-US" sz="2800" dirty="0"/>
              <a:t>年</a:t>
            </a:r>
            <a:r>
              <a:rPr lang="en-US" altLang="zh-CN" sz="2800" dirty="0"/>
              <a:t>10</a:t>
            </a:r>
            <a:r>
              <a:rPr lang="zh-CN" altLang="en-US" sz="2800" dirty="0"/>
              <a:t>月召开的中国共产党十六届三中全会提出了科学发展观，坚持“统筹城乡发展、统筹</a:t>
            </a:r>
            <a:r>
              <a:rPr lang="zh-CN" altLang="en-US" sz="2800" i="1" dirty="0"/>
              <a:t>区域发展、统筹经济社会发展、统筹</a:t>
            </a:r>
            <a:r>
              <a:rPr lang="zh-CN" altLang="en-US" sz="2800" b="1" i="1" dirty="0">
                <a:solidFill>
                  <a:srgbClr val="C00000"/>
                </a:solidFill>
              </a:rPr>
              <a:t>人与自然和谐发展</a:t>
            </a:r>
            <a:r>
              <a:rPr lang="zh-CN" altLang="en-US" sz="2800" i="1" dirty="0"/>
              <a:t>、统筹国内发展和对外开放的要求。”</a:t>
            </a:r>
          </a:p>
        </p:txBody>
      </p:sp>
      <p:sp>
        <p:nvSpPr>
          <p:cNvPr id="5" name="矩形 4"/>
          <p:cNvSpPr/>
          <p:nvPr/>
        </p:nvSpPr>
        <p:spPr>
          <a:xfrm>
            <a:off x="1691680" y="2865957"/>
            <a:ext cx="6120680" cy="2062103"/>
          </a:xfrm>
          <a:prstGeom prst="rect">
            <a:avLst/>
          </a:prstGeom>
        </p:spPr>
        <p:txBody>
          <a:bodyPr wrap="square">
            <a:spAutoFit/>
          </a:bodyPr>
          <a:lstStyle/>
          <a:p>
            <a:r>
              <a:rPr lang="en-US" altLang="zh-CN" sz="3200" dirty="0"/>
              <a:t>2007</a:t>
            </a:r>
            <a:r>
              <a:rPr lang="zh-CN" altLang="en-US" sz="3200" dirty="0"/>
              <a:t>年</a:t>
            </a:r>
            <a:r>
              <a:rPr lang="en-US" altLang="zh-CN" sz="3200" dirty="0"/>
              <a:t>10</a:t>
            </a:r>
            <a:r>
              <a:rPr lang="zh-CN" altLang="en-US" sz="3200" dirty="0"/>
              <a:t>月</a:t>
            </a:r>
            <a:r>
              <a:rPr lang="en-US" altLang="zh-CN" sz="3200" dirty="0"/>
              <a:t>15</a:t>
            </a:r>
            <a:r>
              <a:rPr lang="zh-CN" altLang="en-US" sz="3200" dirty="0"/>
              <a:t>日</a:t>
            </a:r>
            <a:r>
              <a:rPr lang="en-US" altLang="zh-CN" sz="3200" dirty="0"/>
              <a:t> </a:t>
            </a:r>
            <a:r>
              <a:rPr lang="zh-CN" altLang="en-US" sz="3200" dirty="0"/>
              <a:t>党的十七大报告： “生态文明”首次写入党代会报告。直接提到</a:t>
            </a:r>
            <a:r>
              <a:rPr lang="zh-CN" altLang="en-US" sz="3200" b="1" dirty="0"/>
              <a:t>“</a:t>
            </a:r>
            <a:r>
              <a:rPr lang="zh-CN" altLang="en-US" sz="3200" b="1" dirty="0">
                <a:solidFill>
                  <a:srgbClr val="C00000"/>
                </a:solidFill>
              </a:rPr>
              <a:t>环境</a:t>
            </a:r>
            <a:r>
              <a:rPr lang="zh-CN" altLang="en-US" sz="3200" b="1" dirty="0"/>
              <a:t>”</a:t>
            </a:r>
            <a:r>
              <a:rPr lang="zh-CN" altLang="en-US" sz="3200" dirty="0"/>
              <a:t>或“</a:t>
            </a:r>
            <a:r>
              <a:rPr lang="zh-CN" altLang="en-US" sz="3200" b="1" dirty="0">
                <a:solidFill>
                  <a:srgbClr val="C00000"/>
                </a:solidFill>
              </a:rPr>
              <a:t>生态</a:t>
            </a:r>
            <a:r>
              <a:rPr lang="zh-CN" altLang="en-US" sz="3200" dirty="0"/>
              <a:t>”字眼的地方达</a:t>
            </a:r>
            <a:r>
              <a:rPr lang="en-US" altLang="zh-CN" sz="3200" dirty="0"/>
              <a:t>28</a:t>
            </a:r>
            <a:r>
              <a:rPr lang="zh-CN" altLang="en-US" sz="3200" dirty="0"/>
              <a:t>处。</a:t>
            </a:r>
          </a:p>
        </p:txBody>
      </p:sp>
      <p:sp>
        <p:nvSpPr>
          <p:cNvPr id="6" name="矩形 5"/>
          <p:cNvSpPr/>
          <p:nvPr/>
        </p:nvSpPr>
        <p:spPr>
          <a:xfrm>
            <a:off x="1511660" y="3019845"/>
            <a:ext cx="6480720" cy="1754326"/>
          </a:xfrm>
          <a:prstGeom prst="rect">
            <a:avLst/>
          </a:prstGeom>
        </p:spPr>
        <p:txBody>
          <a:bodyPr wrap="square">
            <a:spAutoFit/>
          </a:bodyPr>
          <a:lstStyle/>
          <a:p>
            <a:r>
              <a:rPr lang="en-US" altLang="zh-CN" sz="3600" dirty="0"/>
              <a:t>2012</a:t>
            </a:r>
            <a:r>
              <a:rPr lang="zh-CN" altLang="en-US" sz="3600" dirty="0"/>
              <a:t>年</a:t>
            </a:r>
            <a:r>
              <a:rPr lang="en-US" altLang="zh-CN" sz="3600" dirty="0"/>
              <a:t>11</a:t>
            </a:r>
            <a:r>
              <a:rPr lang="zh-CN" altLang="en-US" sz="3600" dirty="0"/>
              <a:t>月</a:t>
            </a:r>
            <a:r>
              <a:rPr lang="en-US" altLang="zh-CN" sz="3600" dirty="0"/>
              <a:t>8</a:t>
            </a:r>
            <a:r>
              <a:rPr lang="zh-CN" altLang="en-US" sz="3600" dirty="0"/>
              <a:t>日党的十八大报告：直接提到“</a:t>
            </a:r>
            <a:r>
              <a:rPr lang="zh-CN" altLang="en-US" sz="3600" b="1" dirty="0">
                <a:solidFill>
                  <a:srgbClr val="C00000"/>
                </a:solidFill>
              </a:rPr>
              <a:t>环境</a:t>
            </a:r>
            <a:r>
              <a:rPr lang="zh-CN" altLang="en-US" sz="3600" dirty="0"/>
              <a:t>”或“</a:t>
            </a:r>
            <a:r>
              <a:rPr lang="zh-CN" altLang="en-US" sz="3600" b="1" dirty="0">
                <a:solidFill>
                  <a:srgbClr val="C00000"/>
                </a:solidFill>
              </a:rPr>
              <a:t>生态</a:t>
            </a:r>
            <a:r>
              <a:rPr lang="zh-CN" altLang="en-US" sz="3600" dirty="0"/>
              <a:t>”字眼的地方达</a:t>
            </a:r>
            <a:r>
              <a:rPr lang="en-US" altLang="zh-CN" sz="3600" dirty="0"/>
              <a:t>45</a:t>
            </a:r>
            <a:r>
              <a:rPr lang="zh-CN" altLang="en-US" sz="3600" dirty="0"/>
              <a:t>处。</a:t>
            </a:r>
          </a:p>
        </p:txBody>
      </p:sp>
      <p:sp>
        <p:nvSpPr>
          <p:cNvPr id="8" name="灯片编号占位符 7"/>
          <p:cNvSpPr>
            <a:spLocks noGrp="1"/>
          </p:cNvSpPr>
          <p:nvPr>
            <p:ph type="sldNum" sz="quarter" idx="12"/>
          </p:nvPr>
        </p:nvSpPr>
        <p:spPr/>
        <p:txBody>
          <a:bodyPr/>
          <a:lstStyle/>
          <a:p>
            <a:pPr>
              <a:defRPr/>
            </a:pPr>
            <a:fld id="{14F7B9F1-E4C2-4491-B715-2E3CE6754C96}" type="slidenum">
              <a:rPr lang="en-US" altLang="zh-CN" smtClean="0"/>
              <a:pPr>
                <a:defRPr/>
              </a:pPr>
              <a:t>56</a:t>
            </a:fld>
            <a:endParaRPr lang="en-US" altLang="zh-CN"/>
          </a:p>
        </p:txBody>
      </p:sp>
    </p:spTree>
    <p:extLst>
      <p:ext uri="{BB962C8B-B14F-4D97-AF65-F5344CB8AC3E}">
        <p14:creationId xmlns:p14="http://schemas.microsoft.com/office/powerpoint/2010/main" val="70087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4098"/>
                                        </p:tgtEl>
                                        <p:attrNameLst>
                                          <p:attrName>ppt_w</p:attrName>
                                        </p:attrNameLst>
                                      </p:cBhvr>
                                      <p:tavLst>
                                        <p:tav tm="0">
                                          <p:val>
                                            <p:strVal val="ppt_w"/>
                                          </p:val>
                                        </p:tav>
                                        <p:tav tm="100000">
                                          <p:val>
                                            <p:fltVal val="0"/>
                                          </p:val>
                                        </p:tav>
                                      </p:tavLst>
                                    </p:anim>
                                    <p:anim calcmode="lin" valueType="num">
                                      <p:cBhvr>
                                        <p:cTn id="14" dur="500"/>
                                        <p:tgtEl>
                                          <p:spTgt spid="4098"/>
                                        </p:tgtEl>
                                        <p:attrNameLst>
                                          <p:attrName>ppt_h</p:attrName>
                                        </p:attrNameLst>
                                      </p:cBhvr>
                                      <p:tavLst>
                                        <p:tav tm="0">
                                          <p:val>
                                            <p:strVal val="ppt_h"/>
                                          </p:val>
                                        </p:tav>
                                        <p:tav tm="100000">
                                          <p:val>
                                            <p:fltVal val="0"/>
                                          </p:val>
                                        </p:tav>
                                      </p:tavLst>
                                    </p:anim>
                                    <p:animEffect transition="out" filter="fade">
                                      <p:cBhvr>
                                        <p:cTn id="15" dur="500"/>
                                        <p:tgtEl>
                                          <p:spTgt spid="4098"/>
                                        </p:tgtEl>
                                      </p:cBhvr>
                                    </p:animEffect>
                                    <p:set>
                                      <p:cBhvr>
                                        <p:cTn id="16" dur="1" fill="hold">
                                          <p:stCondLst>
                                            <p:cond delay="499"/>
                                          </p:stCondLst>
                                        </p:cTn>
                                        <p:tgtEl>
                                          <p:spTgt spid="409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grpId="1" nodeType="clickEffect">
                                  <p:stCondLst>
                                    <p:cond delay="0"/>
                                  </p:stCondLst>
                                  <p:childTnLst>
                                    <p:anim calcmode="lin" valueType="num">
                                      <p:cBhvr additive="base">
                                        <p:cTn id="25" dur="500"/>
                                        <p:tgtEl>
                                          <p:spTgt spid="4"/>
                                        </p:tgtEl>
                                        <p:attrNameLst>
                                          <p:attrName>ppt_x</p:attrName>
                                        </p:attrNameLst>
                                      </p:cBhvr>
                                      <p:tavLst>
                                        <p:tav tm="0">
                                          <p:val>
                                            <p:strVal val="ppt_x"/>
                                          </p:val>
                                        </p:tav>
                                        <p:tav tm="100000">
                                          <p:val>
                                            <p:strVal val="ppt_x"/>
                                          </p:val>
                                        </p:tav>
                                      </p:tavLst>
                                    </p:anim>
                                    <p:anim calcmode="lin" valueType="num">
                                      <p:cBhvr additive="base">
                                        <p:cTn id="26" dur="500"/>
                                        <p:tgtEl>
                                          <p:spTgt spid="4"/>
                                        </p:tgtEl>
                                        <p:attrNameLst>
                                          <p:attrName>ppt_y</p:attrName>
                                        </p:attrNameLst>
                                      </p:cBhvr>
                                      <p:tavLst>
                                        <p:tav tm="0">
                                          <p:val>
                                            <p:strVal val="ppt_y"/>
                                          </p:val>
                                        </p:tav>
                                        <p:tav tm="100000">
                                          <p:val>
                                            <p:strVal val="1+ppt_h/2"/>
                                          </p:val>
                                        </p:tav>
                                      </p:tavLst>
                                    </p:anim>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80">
                                          <p:stCondLst>
                                            <p:cond delay="0"/>
                                          </p:stCondLst>
                                        </p:cTn>
                                        <p:tgtEl>
                                          <p:spTgt spid="5"/>
                                        </p:tgtEl>
                                      </p:cBhvr>
                                    </p:animEffect>
                                    <p:anim calcmode="lin" valueType="num">
                                      <p:cBhvr>
                                        <p:cTn id="3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tgtEl>
                                      </p:cBhvr>
                                      <p:to x="100000" y="60000"/>
                                    </p:animScale>
                                    <p:animScale>
                                      <p:cBhvr>
                                        <p:cTn id="39" dur="166" decel="50000">
                                          <p:stCondLst>
                                            <p:cond delay="676"/>
                                          </p:stCondLst>
                                        </p:cTn>
                                        <p:tgtEl>
                                          <p:spTgt spid="5"/>
                                        </p:tgtEl>
                                      </p:cBhvr>
                                      <p:to x="100000" y="100000"/>
                                    </p:animScale>
                                    <p:animScale>
                                      <p:cBhvr>
                                        <p:cTn id="40" dur="26">
                                          <p:stCondLst>
                                            <p:cond delay="1312"/>
                                          </p:stCondLst>
                                        </p:cTn>
                                        <p:tgtEl>
                                          <p:spTgt spid="5"/>
                                        </p:tgtEl>
                                      </p:cBhvr>
                                      <p:to x="100000" y="80000"/>
                                    </p:animScale>
                                    <p:animScale>
                                      <p:cBhvr>
                                        <p:cTn id="41" dur="166" decel="50000">
                                          <p:stCondLst>
                                            <p:cond delay="1338"/>
                                          </p:stCondLst>
                                        </p:cTn>
                                        <p:tgtEl>
                                          <p:spTgt spid="5"/>
                                        </p:tgtEl>
                                      </p:cBhvr>
                                      <p:to x="100000" y="100000"/>
                                    </p:animScale>
                                    <p:animScale>
                                      <p:cBhvr>
                                        <p:cTn id="42" dur="26">
                                          <p:stCondLst>
                                            <p:cond delay="1642"/>
                                          </p:stCondLst>
                                        </p:cTn>
                                        <p:tgtEl>
                                          <p:spTgt spid="5"/>
                                        </p:tgtEl>
                                      </p:cBhvr>
                                      <p:to x="100000" y="90000"/>
                                    </p:animScale>
                                    <p:animScale>
                                      <p:cBhvr>
                                        <p:cTn id="43" dur="166" decel="50000">
                                          <p:stCondLst>
                                            <p:cond delay="1668"/>
                                          </p:stCondLst>
                                        </p:cTn>
                                        <p:tgtEl>
                                          <p:spTgt spid="5"/>
                                        </p:tgtEl>
                                      </p:cBhvr>
                                      <p:to x="100000" y="100000"/>
                                    </p:animScale>
                                    <p:animScale>
                                      <p:cBhvr>
                                        <p:cTn id="44" dur="26">
                                          <p:stCondLst>
                                            <p:cond delay="1808"/>
                                          </p:stCondLst>
                                        </p:cTn>
                                        <p:tgtEl>
                                          <p:spTgt spid="5"/>
                                        </p:tgtEl>
                                      </p:cBhvr>
                                      <p:to x="100000" y="95000"/>
                                    </p:animScale>
                                    <p:animScale>
                                      <p:cBhvr>
                                        <p:cTn id="45" dur="166" decel="50000">
                                          <p:stCondLst>
                                            <p:cond delay="1834"/>
                                          </p:stCondLst>
                                        </p:cTn>
                                        <p:tgtEl>
                                          <p:spTgt spid="5"/>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grpId="1" nodeType="clickEffect">
                                  <p:stCondLst>
                                    <p:cond delay="0"/>
                                  </p:stCondLst>
                                  <p:childTnLst>
                                    <p:anim calcmode="lin" valueType="num">
                                      <p:cBhvr additive="base">
                                        <p:cTn id="49" dur="500"/>
                                        <p:tgtEl>
                                          <p:spTgt spid="5"/>
                                        </p:tgtEl>
                                        <p:attrNameLst>
                                          <p:attrName>ppt_x</p:attrName>
                                        </p:attrNameLst>
                                      </p:cBhvr>
                                      <p:tavLst>
                                        <p:tav tm="0">
                                          <p:val>
                                            <p:strVal val="ppt_x"/>
                                          </p:val>
                                        </p:tav>
                                        <p:tav tm="100000">
                                          <p:val>
                                            <p:strVal val="ppt_x"/>
                                          </p:val>
                                        </p:tav>
                                      </p:tavLst>
                                    </p:anim>
                                    <p:anim calcmode="lin" valueType="num">
                                      <p:cBhvr additive="base">
                                        <p:cTn id="50" dur="500"/>
                                        <p:tgtEl>
                                          <p:spTgt spid="5"/>
                                        </p:tgtEl>
                                        <p:attrNameLst>
                                          <p:attrName>ppt_y</p:attrName>
                                        </p:attrNameLst>
                                      </p:cBhvr>
                                      <p:tavLst>
                                        <p:tav tm="0">
                                          <p:val>
                                            <p:strVal val="ppt_y"/>
                                          </p:val>
                                        </p:tav>
                                        <p:tav tm="100000">
                                          <p:val>
                                            <p:strVal val="1+ppt_h/2"/>
                                          </p:val>
                                        </p:tav>
                                      </p:tavLst>
                                    </p:anim>
                                    <p:set>
                                      <p:cBhvr>
                                        <p:cTn id="51" dur="1" fill="hold">
                                          <p:stCondLst>
                                            <p:cond delay="499"/>
                                          </p:stCondLst>
                                        </p:cTn>
                                        <p:tgtEl>
                                          <p:spTgt spid="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1052736"/>
            <a:ext cx="6471821" cy="4670333"/>
          </a:xfrm>
        </p:spPr>
        <p:txBody>
          <a:bodyPr>
            <a:normAutofit fontScale="92500"/>
          </a:bodyPr>
          <a:lstStyle/>
          <a:p>
            <a:r>
              <a:rPr lang="zh-CN" altLang="en-US" dirty="0"/>
              <a:t>十九大</a:t>
            </a:r>
            <a:r>
              <a:rPr lang="zh-CN" altLang="en-US" dirty="0" smtClean="0"/>
              <a:t>报告</a:t>
            </a:r>
            <a:r>
              <a:rPr lang="en-US" altLang="zh-CN" dirty="0" smtClean="0"/>
              <a:t>:</a:t>
            </a:r>
            <a:r>
              <a:rPr lang="zh-CN" altLang="en-US" dirty="0" smtClean="0"/>
              <a:t>“</a:t>
            </a:r>
            <a:r>
              <a:rPr lang="zh-CN" altLang="en-US" dirty="0"/>
              <a:t>建设生态文明是中华民族永续发展的千年大计</a:t>
            </a:r>
            <a:r>
              <a:rPr lang="zh-CN" altLang="en-US" dirty="0" smtClean="0"/>
              <a:t>”</a:t>
            </a:r>
            <a:r>
              <a:rPr lang="en-US" altLang="zh-CN" dirty="0" smtClean="0"/>
              <a:t>:</a:t>
            </a:r>
          </a:p>
          <a:p>
            <a:pPr lvl="1"/>
            <a:r>
              <a:rPr lang="zh-CN" altLang="en-US" dirty="0"/>
              <a:t>一是将建设生态文明提升为“千年大计”</a:t>
            </a:r>
            <a:r>
              <a:rPr lang="zh-CN" altLang="en-US" dirty="0" smtClean="0"/>
              <a:t>。</a:t>
            </a:r>
            <a:endParaRPr lang="en-US" altLang="zh-CN" dirty="0" smtClean="0"/>
          </a:p>
          <a:p>
            <a:pPr lvl="1"/>
            <a:r>
              <a:rPr lang="zh-CN" altLang="en-US" dirty="0"/>
              <a:t>二是将“美丽”纳入国家现代化目标之中</a:t>
            </a:r>
            <a:r>
              <a:rPr lang="zh-CN" altLang="en-US" dirty="0" smtClean="0"/>
              <a:t>。</a:t>
            </a:r>
            <a:endParaRPr lang="en-US" altLang="zh-CN" dirty="0" smtClean="0"/>
          </a:p>
          <a:p>
            <a:pPr lvl="1"/>
            <a:r>
              <a:rPr lang="zh-CN" altLang="en-US" dirty="0"/>
              <a:t>三是将提供更多“优质生态产品”纳入民生范畴</a:t>
            </a:r>
            <a:r>
              <a:rPr lang="zh-CN" altLang="en-US" dirty="0" smtClean="0"/>
              <a:t>。</a:t>
            </a:r>
            <a:endParaRPr lang="en-US" altLang="zh-CN" dirty="0" smtClean="0"/>
          </a:p>
          <a:p>
            <a:pPr lvl="1"/>
            <a:r>
              <a:rPr lang="zh-CN" altLang="en-US" dirty="0"/>
              <a:t>四是提出要牢固树立“社会主义生态文明观”</a:t>
            </a:r>
            <a:r>
              <a:rPr lang="zh-CN" altLang="en-US" dirty="0" smtClean="0"/>
              <a:t>。</a:t>
            </a:r>
            <a:endParaRPr lang="en-US" altLang="zh-CN" dirty="0" smtClean="0"/>
          </a:p>
          <a:p>
            <a:pPr lvl="1"/>
            <a:r>
              <a:rPr lang="zh-CN" altLang="en-US" dirty="0"/>
              <a:t>五是构建多种体系，统筹“山水林田湖草”系统治理</a:t>
            </a:r>
            <a:r>
              <a:rPr lang="zh-CN" altLang="en-US" dirty="0" smtClean="0"/>
              <a:t>。</a:t>
            </a:r>
            <a:endParaRPr lang="en-US" altLang="zh-CN" dirty="0" smtClean="0"/>
          </a:p>
          <a:p>
            <a:pPr lvl="1"/>
            <a:r>
              <a:rPr lang="zh-CN" altLang="en-US" dirty="0"/>
              <a:t>六是明确“控制线”和制度规范，强力推进生态文明建设</a:t>
            </a:r>
            <a:r>
              <a:rPr lang="zh-CN" altLang="en-US" dirty="0" smtClean="0"/>
              <a:t>。</a:t>
            </a:r>
            <a:endParaRPr lang="en-US" altLang="zh-CN" dirty="0" smtClean="0"/>
          </a:p>
          <a:p>
            <a:pPr lvl="1"/>
            <a:r>
              <a:rPr lang="zh-CN" altLang="en-US" dirty="0"/>
              <a:t>七是采取各种“行动”，切实推进生态文明建设</a:t>
            </a:r>
            <a:r>
              <a:rPr lang="zh-CN" altLang="en-US" dirty="0" smtClean="0"/>
              <a:t>。</a:t>
            </a:r>
            <a:endParaRPr lang="en-US" altLang="zh-CN" dirty="0" smtClean="0"/>
          </a:p>
          <a:p>
            <a:pPr lvl="1"/>
            <a:r>
              <a:rPr lang="zh-CN" altLang="en-US" dirty="0" smtClean="0"/>
              <a:t>八</a:t>
            </a:r>
            <a:r>
              <a:rPr lang="zh-CN" altLang="en-US" dirty="0"/>
              <a:t>是设立“国有自然资源资产管理和自然生态监管机构”。</a:t>
            </a:r>
            <a:endParaRPr lang="zh-CN" altLang="en-US" b="1" dirty="0"/>
          </a:p>
        </p:txBody>
      </p:sp>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57</a:t>
            </a:fld>
            <a:endParaRPr lang="en-US" altLang="zh-CN"/>
          </a:p>
        </p:txBody>
      </p:sp>
    </p:spTree>
    <p:extLst>
      <p:ext uri="{BB962C8B-B14F-4D97-AF65-F5344CB8AC3E}">
        <p14:creationId xmlns:p14="http://schemas.microsoft.com/office/powerpoint/2010/main" val="2336460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  结</a:t>
            </a:r>
          </a:p>
        </p:txBody>
      </p:sp>
      <p:pic>
        <p:nvPicPr>
          <p:cNvPr id="16281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348880"/>
            <a:ext cx="6196013"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2132856"/>
            <a:ext cx="582388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620713"/>
            <a:ext cx="3829050" cy="561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652120" y="1700808"/>
            <a:ext cx="2096996" cy="4031873"/>
          </a:xfrm>
          <a:prstGeom prst="rect">
            <a:avLst/>
          </a:prstGeom>
        </p:spPr>
        <p:txBody>
          <a:bodyPr wrap="square">
            <a:spAutoFit/>
          </a:bodyPr>
          <a:lstStyle/>
          <a:p>
            <a:r>
              <a:rPr lang="zh-CN" altLang="en-US" sz="3200" dirty="0"/>
              <a:t>人类必须像崇拜神明一样崇拜大自然，否则必然遭到大自然的加倍的报复</a:t>
            </a:r>
          </a:p>
        </p:txBody>
      </p:sp>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58</a:t>
            </a:fld>
            <a:endParaRPr lang="en-US" altLang="zh-CN"/>
          </a:p>
        </p:txBody>
      </p:sp>
    </p:spTree>
    <p:extLst>
      <p:ext uri="{BB962C8B-B14F-4D97-AF65-F5344CB8AC3E}">
        <p14:creationId xmlns:p14="http://schemas.microsoft.com/office/powerpoint/2010/main" val="992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p:cTn id="7" dur="1000" fill="hold"/>
                                        <p:tgtEl>
                                          <p:spTgt spid="162818"/>
                                        </p:tgtEl>
                                        <p:attrNameLst>
                                          <p:attrName>ppt_w</p:attrName>
                                        </p:attrNameLst>
                                      </p:cBhvr>
                                      <p:tavLst>
                                        <p:tav tm="0">
                                          <p:val>
                                            <p:fltVal val="0"/>
                                          </p:val>
                                        </p:tav>
                                        <p:tav tm="100000">
                                          <p:val>
                                            <p:strVal val="#ppt_w"/>
                                          </p:val>
                                        </p:tav>
                                      </p:tavLst>
                                    </p:anim>
                                    <p:anim calcmode="lin" valueType="num">
                                      <p:cBhvr>
                                        <p:cTn id="8" dur="1000" fill="hold"/>
                                        <p:tgtEl>
                                          <p:spTgt spid="162818"/>
                                        </p:tgtEl>
                                        <p:attrNameLst>
                                          <p:attrName>ppt_h</p:attrName>
                                        </p:attrNameLst>
                                      </p:cBhvr>
                                      <p:tavLst>
                                        <p:tav tm="0">
                                          <p:val>
                                            <p:fltVal val="0"/>
                                          </p:val>
                                        </p:tav>
                                        <p:tav tm="100000">
                                          <p:val>
                                            <p:strVal val="#ppt_h"/>
                                          </p:val>
                                        </p:tav>
                                      </p:tavLst>
                                    </p:anim>
                                    <p:anim calcmode="lin" valueType="num">
                                      <p:cBhvr>
                                        <p:cTn id="9" dur="1000" fill="hold"/>
                                        <p:tgtEl>
                                          <p:spTgt spid="162818"/>
                                        </p:tgtEl>
                                        <p:attrNameLst>
                                          <p:attrName>style.rotation</p:attrName>
                                        </p:attrNameLst>
                                      </p:cBhvr>
                                      <p:tavLst>
                                        <p:tav tm="0">
                                          <p:val>
                                            <p:fltVal val="90"/>
                                          </p:val>
                                        </p:tav>
                                        <p:tav tm="100000">
                                          <p:val>
                                            <p:fltVal val="0"/>
                                          </p:val>
                                        </p:tav>
                                      </p:tavLst>
                                    </p:anim>
                                    <p:animEffect transition="in" filter="fade">
                                      <p:cBhvr>
                                        <p:cTn id="10" dur="1000"/>
                                        <p:tgtEl>
                                          <p:spTgt spid="16281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162818"/>
                                        </p:tgtEl>
                                        <p:attrNameLst>
                                          <p:attrName>ppt_w</p:attrName>
                                        </p:attrNameLst>
                                      </p:cBhvr>
                                      <p:tavLst>
                                        <p:tav tm="0">
                                          <p:val>
                                            <p:strVal val="ppt_w"/>
                                          </p:val>
                                        </p:tav>
                                        <p:tav tm="100000">
                                          <p:val>
                                            <p:fltVal val="0"/>
                                          </p:val>
                                        </p:tav>
                                      </p:tavLst>
                                    </p:anim>
                                    <p:anim calcmode="lin" valueType="num">
                                      <p:cBhvr>
                                        <p:cTn id="15" dur="500"/>
                                        <p:tgtEl>
                                          <p:spTgt spid="162818"/>
                                        </p:tgtEl>
                                        <p:attrNameLst>
                                          <p:attrName>ppt_h</p:attrName>
                                        </p:attrNameLst>
                                      </p:cBhvr>
                                      <p:tavLst>
                                        <p:tav tm="0">
                                          <p:val>
                                            <p:strVal val="ppt_h"/>
                                          </p:val>
                                        </p:tav>
                                        <p:tav tm="100000">
                                          <p:val>
                                            <p:fltVal val="0"/>
                                          </p:val>
                                        </p:tav>
                                      </p:tavLst>
                                    </p:anim>
                                    <p:animEffect transition="out" filter="fade">
                                      <p:cBhvr>
                                        <p:cTn id="16" dur="500"/>
                                        <p:tgtEl>
                                          <p:spTgt spid="162818"/>
                                        </p:tgtEl>
                                      </p:cBhvr>
                                    </p:animEffect>
                                    <p:set>
                                      <p:cBhvr>
                                        <p:cTn id="17" dur="1" fill="hold">
                                          <p:stCondLst>
                                            <p:cond delay="499"/>
                                          </p:stCondLst>
                                        </p:cTn>
                                        <p:tgtEl>
                                          <p:spTgt spid="1628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2819"/>
                                        </p:tgtEl>
                                        <p:attrNameLst>
                                          <p:attrName>style.visibility</p:attrName>
                                        </p:attrNameLst>
                                      </p:cBhvr>
                                      <p:to>
                                        <p:strVal val="visible"/>
                                      </p:to>
                                    </p:set>
                                    <p:animEffect transition="in" filter="barn(inVertical)">
                                      <p:cBhvr>
                                        <p:cTn id="22" dur="500"/>
                                        <p:tgtEl>
                                          <p:spTgt spid="1628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162819"/>
                                        </p:tgtEl>
                                      </p:cBhvr>
                                    </p:animEffect>
                                    <p:set>
                                      <p:cBhvr>
                                        <p:cTn id="27" dur="1" fill="hold">
                                          <p:stCondLst>
                                            <p:cond delay="499"/>
                                          </p:stCondLst>
                                        </p:cTn>
                                        <p:tgtEl>
                                          <p:spTgt spid="1628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62820"/>
                                        </p:tgtEl>
                                        <p:attrNameLst>
                                          <p:attrName>style.visibility</p:attrName>
                                        </p:attrNameLst>
                                      </p:cBhvr>
                                      <p:to>
                                        <p:strVal val="visible"/>
                                      </p:to>
                                    </p:set>
                                    <p:animEffect transition="in" filter="fade">
                                      <p:cBhvr>
                                        <p:cTn id="32" dur="1000"/>
                                        <p:tgtEl>
                                          <p:spTgt spid="162820"/>
                                        </p:tgtEl>
                                      </p:cBhvr>
                                    </p:animEffect>
                                    <p:anim calcmode="lin" valueType="num">
                                      <p:cBhvr>
                                        <p:cTn id="33" dur="1000" fill="hold"/>
                                        <p:tgtEl>
                                          <p:spTgt spid="162820"/>
                                        </p:tgtEl>
                                        <p:attrNameLst>
                                          <p:attrName>ppt_x</p:attrName>
                                        </p:attrNameLst>
                                      </p:cBhvr>
                                      <p:tavLst>
                                        <p:tav tm="0">
                                          <p:val>
                                            <p:strVal val="#ppt_x"/>
                                          </p:val>
                                        </p:tav>
                                        <p:tav tm="100000">
                                          <p:val>
                                            <p:strVal val="#ppt_x"/>
                                          </p:val>
                                        </p:tav>
                                      </p:tavLst>
                                    </p:anim>
                                    <p:anim calcmode="lin" valueType="num">
                                      <p:cBhvr>
                                        <p:cTn id="34" dur="1000" fill="hold"/>
                                        <p:tgtEl>
                                          <p:spTgt spid="16282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anim calcmode="lin" valueType="num">
                                      <p:cBhvr>
                                        <p:cTn id="40" dur="2000" fill="hold"/>
                                        <p:tgtEl>
                                          <p:spTgt spid="3"/>
                                        </p:tgtEl>
                                        <p:attrNameLst>
                                          <p:attrName>ppt_w</p:attrName>
                                        </p:attrNameLst>
                                      </p:cBhvr>
                                      <p:tavLst>
                                        <p:tav tm="0" fmla="#ppt_w*sin(2.5*pi*$)">
                                          <p:val>
                                            <p:fltVal val="0"/>
                                          </p:val>
                                        </p:tav>
                                        <p:tav tm="100000">
                                          <p:val>
                                            <p:fltVal val="1"/>
                                          </p:val>
                                        </p:tav>
                                      </p:tavLst>
                                    </p:anim>
                                    <p:anim calcmode="lin" valueType="num">
                                      <p:cBhvr>
                                        <p:cTn id="41"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01700" y="944563"/>
            <a:ext cx="7340600" cy="762000"/>
          </a:xfrm>
          <a:noFill/>
        </p:spPr>
        <p:txBody>
          <a:bodyPr/>
          <a:lstStyle/>
          <a:p>
            <a:pPr eaLnBrk="1" hangingPunct="1"/>
            <a:r>
              <a:rPr lang="zh-CN" altLang="en-US">
                <a:latin typeface="华文行楷" pitchFamily="2" charset="-122"/>
                <a:ea typeface="华文行楷" pitchFamily="2" charset="-122"/>
              </a:rPr>
              <a:t>思考题 </a:t>
            </a:r>
          </a:p>
        </p:txBody>
      </p:sp>
      <p:sp>
        <p:nvSpPr>
          <p:cNvPr id="100355" name="Rectangle 3"/>
          <p:cNvSpPr>
            <a:spLocks noGrp="1" noChangeArrowheads="1"/>
          </p:cNvSpPr>
          <p:nvPr>
            <p:ph idx="1"/>
          </p:nvPr>
        </p:nvSpPr>
        <p:spPr>
          <a:xfrm>
            <a:off x="901700" y="2327275"/>
            <a:ext cx="7340600" cy="2701925"/>
          </a:xfrm>
          <a:noFill/>
        </p:spPr>
        <p:txBody>
          <a:bodyPr>
            <a:normAutofit/>
          </a:bodyPr>
          <a:lstStyle/>
          <a:p>
            <a:pPr eaLnBrk="1" hangingPunct="1">
              <a:lnSpc>
                <a:spcPct val="90000"/>
              </a:lnSpc>
              <a:spcBef>
                <a:spcPct val="100000"/>
              </a:spcBef>
              <a:spcAft>
                <a:spcPct val="100000"/>
              </a:spcAft>
            </a:pPr>
            <a:r>
              <a:rPr lang="zh-CN" altLang="en-US" sz="4000" dirty="0">
                <a:solidFill>
                  <a:schemeClr val="tx2"/>
                </a:solidFill>
                <a:latin typeface="华文行楷" pitchFamily="2" charset="-122"/>
                <a:ea typeface="华文行楷" pitchFamily="2" charset="-122"/>
              </a:rPr>
              <a:t>人与自然协调发展的必要性和基本途径是什么？ </a:t>
            </a:r>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59</a:t>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293096"/>
            <a:ext cx="2777436" cy="194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564259"/>
            <a:ext cx="6454964" cy="231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zh-CN" b="1" dirty="0"/>
              <a:t> </a:t>
            </a:r>
            <a:r>
              <a:rPr lang="zh-CN" altLang="zh-CN" dirty="0"/>
              <a:t/>
            </a:r>
            <a:br>
              <a:rPr lang="zh-CN" altLang="zh-CN" dirty="0"/>
            </a:br>
            <a:endParaRPr lang="zh-CN" altLang="en-US" dirty="0"/>
          </a:p>
        </p:txBody>
      </p:sp>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038941"/>
            <a:ext cx="6768327" cy="125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2994" y="4293096"/>
            <a:ext cx="4926356" cy="18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14F7B9F1-E4C2-4491-B715-2E3CE6754C96}" type="slidenum">
              <a:rPr lang="en-US" altLang="zh-CN" smtClean="0"/>
              <a:pPr>
                <a:defRPr/>
              </a:pPr>
              <a:t>6</a:t>
            </a:fld>
            <a:endParaRPr lang="en-US" altLang="zh-CN"/>
          </a:p>
        </p:txBody>
      </p:sp>
    </p:spTree>
    <p:extLst>
      <p:ext uri="{BB962C8B-B14F-4D97-AF65-F5344CB8AC3E}">
        <p14:creationId xmlns:p14="http://schemas.microsoft.com/office/powerpoint/2010/main" val="236143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1000"/>
                                        <p:tgtEl>
                                          <p:spTgt spid="123908"/>
                                        </p:tgtEl>
                                      </p:cBhvr>
                                    </p:animEffect>
                                    <p:anim calcmode="lin" valueType="num">
                                      <p:cBhvr>
                                        <p:cTn id="8" dur="1000" fill="hold"/>
                                        <p:tgtEl>
                                          <p:spTgt spid="123908"/>
                                        </p:tgtEl>
                                        <p:attrNameLst>
                                          <p:attrName>ppt_x</p:attrName>
                                        </p:attrNameLst>
                                      </p:cBhvr>
                                      <p:tavLst>
                                        <p:tav tm="0">
                                          <p:val>
                                            <p:strVal val="#ppt_x"/>
                                          </p:val>
                                        </p:tav>
                                        <p:tav tm="100000">
                                          <p:val>
                                            <p:strVal val="#ppt_x"/>
                                          </p:val>
                                        </p:tav>
                                      </p:tavLst>
                                    </p:anim>
                                    <p:anim calcmode="lin" valueType="num">
                                      <p:cBhvr>
                                        <p:cTn id="9" dur="1000" fill="hold"/>
                                        <p:tgtEl>
                                          <p:spTgt spid="1239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5800" y="609600"/>
            <a:ext cx="7772400" cy="838200"/>
          </a:xfrm>
          <a:noFill/>
        </p:spPr>
        <p:txBody>
          <a:bodyPr/>
          <a:lstStyle/>
          <a:p>
            <a:pPr eaLnBrk="1" hangingPunct="1"/>
            <a:r>
              <a:rPr lang="zh-CN" altLang="en-US" dirty="0">
                <a:latin typeface="华文行楷" pitchFamily="2" charset="-122"/>
                <a:ea typeface="华文行楷" pitchFamily="2" charset="-122"/>
              </a:rPr>
              <a:t>延伸阅读书目</a:t>
            </a:r>
            <a:r>
              <a:rPr lang="zh-CN" altLang="en-US" dirty="0"/>
              <a:t> </a:t>
            </a:r>
          </a:p>
        </p:txBody>
      </p:sp>
      <p:sp>
        <p:nvSpPr>
          <p:cNvPr id="101379" name="Rectangle 3"/>
          <p:cNvSpPr>
            <a:spLocks noGrp="1" noChangeArrowheads="1"/>
          </p:cNvSpPr>
          <p:nvPr>
            <p:ph idx="1"/>
          </p:nvPr>
        </p:nvSpPr>
        <p:spPr>
          <a:xfrm>
            <a:off x="1403648" y="2060848"/>
            <a:ext cx="6696744" cy="3744416"/>
          </a:xfrm>
          <a:noFill/>
        </p:spPr>
        <p:txBody>
          <a:bodyPr/>
          <a:lstStyle/>
          <a:p>
            <a:pPr marL="0" indent="0" eaLnBrk="1" hangingPunct="1">
              <a:lnSpc>
                <a:spcPct val="90000"/>
              </a:lnSpc>
              <a:spcBef>
                <a:spcPct val="50000"/>
              </a:spcBef>
              <a:spcAft>
                <a:spcPct val="50000"/>
              </a:spcAft>
              <a:buNone/>
            </a:pPr>
            <a:r>
              <a:rPr lang="zh-CN" altLang="en-US" sz="2800" b="1" dirty="0"/>
              <a:t>艾伦</a:t>
            </a:r>
            <a:r>
              <a:rPr lang="en-US" altLang="zh-CN" sz="2800" b="1" dirty="0"/>
              <a:t>·</a:t>
            </a:r>
            <a:r>
              <a:rPr lang="zh-CN" altLang="en-US" sz="2800" b="1" dirty="0"/>
              <a:t>杜宁：</a:t>
            </a:r>
            <a:r>
              <a:rPr lang="en-US" altLang="zh-CN" sz="2800" b="1" dirty="0"/>
              <a:t>《</a:t>
            </a:r>
            <a:r>
              <a:rPr lang="zh-CN" altLang="en-US" sz="2800" b="1" dirty="0"/>
              <a:t>多少算够</a:t>
            </a:r>
            <a:r>
              <a:rPr lang="en-US" altLang="zh-CN" sz="2800" b="1" dirty="0"/>
              <a:t>——</a:t>
            </a:r>
            <a:r>
              <a:rPr lang="zh-CN" altLang="en-US" sz="2800" b="1" dirty="0"/>
              <a:t>消费社会与地球的未来</a:t>
            </a:r>
            <a:r>
              <a:rPr lang="en-US" altLang="zh-CN" sz="2800" b="1" dirty="0"/>
              <a:t>》</a:t>
            </a:r>
            <a:r>
              <a:rPr lang="zh-CN" altLang="en-US" sz="2800" b="1" dirty="0"/>
              <a:t>（</a:t>
            </a:r>
            <a:r>
              <a:rPr lang="en-US" altLang="zh-CN" sz="2800" b="1" dirty="0"/>
              <a:t>Alan </a:t>
            </a:r>
            <a:r>
              <a:rPr lang="en-US" altLang="zh-CN" sz="2800" b="1" dirty="0" err="1"/>
              <a:t>Durning</a:t>
            </a:r>
            <a:r>
              <a:rPr lang="en-US" altLang="zh-CN" sz="2800" b="1" dirty="0"/>
              <a:t>: How Much Is Enough—The Consumer Society and the Future of the Earth. New York: W. W. Norton &amp; Company, Inc., 1992</a:t>
            </a:r>
            <a:r>
              <a:rPr lang="zh-CN" altLang="en-US" sz="2800" b="1" dirty="0"/>
              <a:t>）</a:t>
            </a:r>
            <a:r>
              <a:rPr lang="zh-CN" altLang="en-US" sz="2800" dirty="0"/>
              <a:t> </a:t>
            </a:r>
          </a:p>
          <a:p>
            <a:pPr marL="0" indent="0" eaLnBrk="1" hangingPunct="1">
              <a:lnSpc>
                <a:spcPct val="90000"/>
              </a:lnSpc>
              <a:spcBef>
                <a:spcPct val="50000"/>
              </a:spcBef>
              <a:spcAft>
                <a:spcPct val="50000"/>
              </a:spcAft>
              <a:buNone/>
            </a:pPr>
            <a:r>
              <a:rPr lang="zh-CN" altLang="en-US" sz="2800" b="1" dirty="0"/>
              <a:t>何博传：</a:t>
            </a:r>
            <a:r>
              <a:rPr lang="en-US" altLang="zh-CN" sz="2800" b="1" dirty="0"/>
              <a:t>《</a:t>
            </a:r>
            <a:r>
              <a:rPr lang="zh-CN" altLang="en-US" sz="2800" b="1" dirty="0"/>
              <a:t>山坳上的中国</a:t>
            </a:r>
            <a:r>
              <a:rPr lang="en-US" altLang="zh-CN" sz="2800" b="1" dirty="0"/>
              <a:t>——</a:t>
            </a:r>
            <a:r>
              <a:rPr lang="zh-CN" altLang="en-US" sz="2800" b="1" dirty="0"/>
              <a:t>问题、困境、痛苦的抉择</a:t>
            </a:r>
            <a:r>
              <a:rPr lang="en-US" altLang="zh-CN" sz="2800" b="1" dirty="0"/>
              <a:t>》</a:t>
            </a:r>
            <a:endParaRPr lang="zh-CN" altLang="en-US" sz="2800" dirty="0"/>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60</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3" y="1052736"/>
            <a:ext cx="741125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a:spLocks noGrp="1"/>
          </p:cNvSpPr>
          <p:nvPr>
            <p:ph idx="1"/>
          </p:nvPr>
        </p:nvSpPr>
        <p:spPr>
          <a:xfrm>
            <a:off x="900113" y="620688"/>
            <a:ext cx="7488311" cy="5472608"/>
          </a:xfrm>
        </p:spPr>
        <p:txBody>
          <a:bodyPr/>
          <a:lstStyle/>
          <a:p>
            <a:pPr marL="0" indent="0">
              <a:buNone/>
            </a:pPr>
            <a:r>
              <a:rPr lang="zh-CN" altLang="en-US" dirty="0">
                <a:solidFill>
                  <a:schemeClr val="tx2"/>
                </a:solidFill>
                <a:effectLst>
                  <a:outerShdw blurRad="38100" dist="38100" dir="2700000" algn="tl">
                    <a:srgbClr val="000000"/>
                  </a:outerShdw>
                </a:effectLst>
                <a:latin typeface="Arial" pitchFamily="34" charset="0"/>
              </a:rPr>
              <a:t>畅想：               </a:t>
            </a:r>
            <a:r>
              <a:rPr lang="zh-CN" altLang="zh-CN" dirty="0">
                <a:solidFill>
                  <a:schemeClr val="tx2"/>
                </a:solidFill>
                <a:effectLst>
                  <a:outerShdw blurRad="38100" dist="38100" dir="2700000" algn="tl">
                    <a:srgbClr val="000000"/>
                  </a:outerShdw>
                </a:effectLst>
                <a:latin typeface="Arial" pitchFamily="34" charset="0"/>
              </a:rPr>
              <a:t>人类未来</a:t>
            </a:r>
            <a:r>
              <a:rPr lang="zh-CN" altLang="en-US" dirty="0">
                <a:solidFill>
                  <a:schemeClr val="tx2"/>
                </a:solidFill>
                <a:effectLst>
                  <a:outerShdw blurRad="38100" dist="38100" dir="2700000" algn="tl">
                    <a:srgbClr val="000000"/>
                  </a:outerShdw>
                </a:effectLst>
                <a:latin typeface="Arial" pitchFamily="34" charset="0"/>
              </a:rPr>
              <a:t>及其</a:t>
            </a:r>
            <a:r>
              <a:rPr lang="zh-CN" altLang="zh-CN" dirty="0">
                <a:solidFill>
                  <a:schemeClr val="tx2"/>
                </a:solidFill>
                <a:effectLst>
                  <a:outerShdw blurRad="38100" dist="38100" dir="2700000" algn="tl">
                    <a:srgbClr val="000000"/>
                  </a:outerShdw>
                </a:effectLst>
                <a:latin typeface="Arial" pitchFamily="34" charset="0"/>
              </a:rPr>
              <a:t>家</a:t>
            </a:r>
            <a:r>
              <a:rPr lang="zh-CN" altLang="en-US" dirty="0">
                <a:solidFill>
                  <a:schemeClr val="tx2"/>
                </a:solidFill>
                <a:effectLst>
                  <a:outerShdw blurRad="38100" dist="38100" dir="2700000" algn="tl">
                    <a:srgbClr val="000000"/>
                  </a:outerShdw>
                </a:effectLst>
                <a:latin typeface="Arial" pitchFamily="34" charset="0"/>
              </a:rPr>
              <a:t>园之一</a:t>
            </a:r>
            <a:endParaRPr lang="zh-CN" altLang="zh-CN" dirty="0">
              <a:solidFill>
                <a:schemeClr val="tx2"/>
              </a:solidFill>
              <a:effectLst>
                <a:outerShdw blurRad="38100" dist="38100" dir="2700000" algn="tl">
                  <a:srgbClr val="000000"/>
                </a:outerShdw>
              </a:effectLst>
              <a:latin typeface="Arial" pitchFamily="34" charset="0"/>
            </a:endParaRPr>
          </a:p>
          <a:p>
            <a:endParaRPr lang="zh-CN" altLang="en-US" dirty="0"/>
          </a:p>
        </p:txBody>
      </p:sp>
      <p:sp>
        <p:nvSpPr>
          <p:cNvPr id="2" name="灯片编号占位符 1"/>
          <p:cNvSpPr>
            <a:spLocks noGrp="1"/>
          </p:cNvSpPr>
          <p:nvPr>
            <p:ph type="sldNum" sz="quarter" idx="12"/>
          </p:nvPr>
        </p:nvSpPr>
        <p:spPr/>
        <p:txBody>
          <a:bodyPr/>
          <a:lstStyle/>
          <a:p>
            <a:pPr>
              <a:defRPr/>
            </a:pPr>
            <a:fld id="{14F7B9F1-E4C2-4491-B715-2E3CE6754C96}" type="slidenum">
              <a:rPr lang="en-US" altLang="zh-CN" smtClean="0"/>
              <a:pPr>
                <a:defRPr/>
              </a:pPr>
              <a:t>7</a:t>
            </a:fld>
            <a:endParaRPr lang="en-US" altLang="zh-CN"/>
          </a:p>
        </p:txBody>
      </p:sp>
    </p:spTree>
    <p:extLst>
      <p:ext uri="{BB962C8B-B14F-4D97-AF65-F5344CB8AC3E}">
        <p14:creationId xmlns:p14="http://schemas.microsoft.com/office/powerpoint/2010/main" val="18899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60771"/>
                                        </p:tgtEl>
                                        <p:attrNameLst>
                                          <p:attrName>style.visibility</p:attrName>
                                        </p:attrNameLst>
                                      </p:cBhvr>
                                      <p:to>
                                        <p:strVal val="visible"/>
                                      </p:to>
                                    </p:set>
                                    <p:anim calcmode="lin" valueType="num">
                                      <p:cBhvr>
                                        <p:cTn id="13" dur="500" fill="hold"/>
                                        <p:tgtEl>
                                          <p:spTgt spid="160771"/>
                                        </p:tgtEl>
                                        <p:attrNameLst>
                                          <p:attrName>ppt_w</p:attrName>
                                        </p:attrNameLst>
                                      </p:cBhvr>
                                      <p:tavLst>
                                        <p:tav tm="0">
                                          <p:val>
                                            <p:fltVal val="0"/>
                                          </p:val>
                                        </p:tav>
                                        <p:tav tm="100000">
                                          <p:val>
                                            <p:strVal val="#ppt_w"/>
                                          </p:val>
                                        </p:tav>
                                      </p:tavLst>
                                    </p:anim>
                                    <p:anim calcmode="lin" valueType="num">
                                      <p:cBhvr>
                                        <p:cTn id="14" dur="500" fill="hold"/>
                                        <p:tgtEl>
                                          <p:spTgt spid="160771"/>
                                        </p:tgtEl>
                                        <p:attrNameLst>
                                          <p:attrName>ppt_h</p:attrName>
                                        </p:attrNameLst>
                                      </p:cBhvr>
                                      <p:tavLst>
                                        <p:tav tm="0">
                                          <p:val>
                                            <p:fltVal val="0"/>
                                          </p:val>
                                        </p:tav>
                                        <p:tav tm="100000">
                                          <p:val>
                                            <p:strVal val="#ppt_h"/>
                                          </p:val>
                                        </p:tav>
                                      </p:tavLst>
                                    </p:anim>
                                    <p:animEffect transition="in" filter="fade">
                                      <p:cBhvr>
                                        <p:cTn id="15" dur="500"/>
                                        <p:tgtEl>
                                          <p:spTgt spid="160771"/>
                                        </p:tgtEl>
                                      </p:cBhvr>
                                    </p:animEffect>
                                  </p:childTnLst>
                                </p:cTn>
                              </p:par>
                            </p:childTnLst>
                          </p:cTn>
                        </p:par>
                      </p:childTnLst>
                    </p:cTn>
                  </p:par>
                  <p:par>
                    <p:cTn id="16" fill="hold">
                      <p:stCondLst>
                        <p:cond delay="indefinite"/>
                      </p:stCondLst>
                      <p:childTnLst>
                        <p:par>
                          <p:cTn id="17" fill="hold">
                            <p:stCondLst>
                              <p:cond delay="0"/>
                            </p:stCondLst>
                            <p:childTnLst>
                              <p:par>
                                <p:cTn id="18" presetID="45" presetClass="exit" presetSubtype="0" fill="hold" nodeType="clickEffect">
                                  <p:stCondLst>
                                    <p:cond delay="0"/>
                                  </p:stCondLst>
                                  <p:childTnLst>
                                    <p:animEffect transition="out" filter="fade">
                                      <p:cBhvr>
                                        <p:cTn id="19" dur="2000"/>
                                        <p:tgtEl>
                                          <p:spTgt spid="160771"/>
                                        </p:tgtEl>
                                      </p:cBhvr>
                                    </p:animEffect>
                                    <p:anim calcmode="lin" valueType="num">
                                      <p:cBhvr>
                                        <p:cTn id="20" dur="2000"/>
                                        <p:tgtEl>
                                          <p:spTgt spid="16077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 dur="2000"/>
                                        <p:tgtEl>
                                          <p:spTgt spid="160771"/>
                                        </p:tgtEl>
                                        <p:attrNameLst>
                                          <p:attrName>ppt_h</p:attrName>
                                        </p:attrNameLst>
                                      </p:cBhvr>
                                      <p:tavLst>
                                        <p:tav tm="0">
                                          <p:val>
                                            <p:strVal val="ppt_h"/>
                                          </p:val>
                                        </p:tav>
                                        <p:tav tm="100000">
                                          <p:val>
                                            <p:strVal val="ppt_h"/>
                                          </p:val>
                                        </p:tav>
                                      </p:tavLst>
                                    </p:anim>
                                    <p:set>
                                      <p:cBhvr>
                                        <p:cTn id="22" dur="1" fill="hold">
                                          <p:stCondLst>
                                            <p:cond delay="1999"/>
                                          </p:stCondLst>
                                        </p:cTn>
                                        <p:tgtEl>
                                          <p:spTgt spid="16077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xit" presetSubtype="32" fill="hold" grpId="1" nodeType="clickEffect">
                                  <p:stCondLst>
                                    <p:cond delay="0"/>
                                  </p:stCondLst>
                                  <p:childTnLst>
                                    <p:animEffect transition="out" filter="circle(out)">
                                      <p:cBhvr>
                                        <p:cTn id="26" dur="2000"/>
                                        <p:tgtEl>
                                          <p:spTgt spid="8">
                                            <p:txEl>
                                              <p:pRg st="0" end="0"/>
                                            </p:txEl>
                                          </p:spTgt>
                                        </p:tgtEl>
                                      </p:cBhvr>
                                    </p:animEffect>
                                    <p:set>
                                      <p:cBhvr>
                                        <p:cTn id="27" dur="1" fill="hold">
                                          <p:stCondLst>
                                            <p:cond delay="1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556792"/>
            <a:ext cx="7632848" cy="4536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9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315" y="3421625"/>
            <a:ext cx="18954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286000" y="3013502"/>
            <a:ext cx="4572000" cy="830997"/>
          </a:xfrm>
          <a:prstGeom prst="rect">
            <a:avLst/>
          </a:prstGeom>
        </p:spPr>
        <p:txBody>
          <a:bodyPr>
            <a:spAutoFit/>
          </a:bodyPr>
          <a:lstStyle/>
          <a:p>
            <a:r>
              <a:rPr lang="zh-CN" altLang="en-US" dirty="0"/>
              <a:t>畅想：               人类未来及其家园之一</a:t>
            </a:r>
          </a:p>
        </p:txBody>
      </p:sp>
      <p:sp>
        <p:nvSpPr>
          <p:cNvPr id="3" name="矩形 2"/>
          <p:cNvSpPr/>
          <p:nvPr/>
        </p:nvSpPr>
        <p:spPr>
          <a:xfrm>
            <a:off x="1115616" y="725795"/>
            <a:ext cx="6696744" cy="400110"/>
          </a:xfrm>
          <a:prstGeom prst="rect">
            <a:avLst/>
          </a:prstGeom>
        </p:spPr>
        <p:txBody>
          <a:bodyPr wrap="square">
            <a:spAutoFit/>
          </a:bodyPr>
          <a:lstStyle/>
          <a:p>
            <a:r>
              <a:rPr lang="zh-CN" altLang="en-US" sz="2000" dirty="0">
                <a:solidFill>
                  <a:schemeClr val="tx2"/>
                </a:solidFill>
                <a:effectLst>
                  <a:outerShdw blurRad="38100" dist="38100" dir="2700000" algn="tl">
                    <a:srgbClr val="000000"/>
                  </a:outerShdw>
                </a:effectLst>
                <a:latin typeface="Arial" pitchFamily="34" charset="0"/>
              </a:rPr>
              <a:t>畅想：                人类未来及其家园之二</a:t>
            </a:r>
          </a:p>
        </p:txBody>
      </p:sp>
      <p:sp>
        <p:nvSpPr>
          <p:cNvPr id="5" name="灯片编号占位符 4"/>
          <p:cNvSpPr>
            <a:spLocks noGrp="1"/>
          </p:cNvSpPr>
          <p:nvPr>
            <p:ph type="sldNum" sz="quarter" idx="12"/>
          </p:nvPr>
        </p:nvSpPr>
        <p:spPr/>
        <p:txBody>
          <a:bodyPr/>
          <a:lstStyle/>
          <a:p>
            <a:pPr>
              <a:defRPr/>
            </a:pPr>
            <a:fld id="{14F7B9F1-E4C2-4491-B715-2E3CE6754C96}" type="slidenum">
              <a:rPr lang="en-US" altLang="zh-CN" smtClean="0"/>
              <a:pPr>
                <a:defRPr/>
              </a:pPr>
              <a:t>8</a:t>
            </a:fld>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548680"/>
            <a:ext cx="6965245" cy="1027242"/>
          </a:xfrm>
        </p:spPr>
        <p:txBody>
          <a:bodyPr>
            <a:noAutofit/>
          </a:bodyPr>
          <a:lstStyle/>
          <a:p>
            <a:r>
              <a:rPr lang="en-US" altLang="zh-CN" sz="4000" b="1" dirty="0">
                <a:ea typeface="华文行楷" pitchFamily="2" charset="-122"/>
              </a:rPr>
              <a:t>1 </a:t>
            </a:r>
            <a:r>
              <a:rPr lang="zh-CN" altLang="en-US" sz="4000" b="1" dirty="0">
                <a:ea typeface="华文行楷" pitchFamily="2" charset="-122"/>
              </a:rPr>
              <a:t>人与自然的对立及反思</a:t>
            </a:r>
          </a:p>
        </p:txBody>
      </p:sp>
      <p:sp>
        <p:nvSpPr>
          <p:cNvPr id="3" name="内容占位符 2"/>
          <p:cNvSpPr>
            <a:spLocks noGrp="1"/>
          </p:cNvSpPr>
          <p:nvPr>
            <p:ph idx="1"/>
          </p:nvPr>
        </p:nvSpPr>
        <p:spPr>
          <a:xfrm>
            <a:off x="1187624" y="2119257"/>
            <a:ext cx="6471821" cy="3603812"/>
          </a:xfrm>
        </p:spPr>
        <p:txBody>
          <a:bodyPr>
            <a:normAutofit/>
          </a:bodyPr>
          <a:lstStyle/>
          <a:p>
            <a:endParaRPr lang="en-US" altLang="zh-CN" b="1" dirty="0"/>
          </a:p>
          <a:p>
            <a:endParaRPr lang="en-US" altLang="zh-CN" b="1" dirty="0"/>
          </a:p>
          <a:p>
            <a:endParaRPr lang="en-US" altLang="zh-CN" b="1" dirty="0"/>
          </a:p>
          <a:p>
            <a:endParaRPr lang="en-US" altLang="zh-CN" dirty="0"/>
          </a:p>
        </p:txBody>
      </p:sp>
      <p:pic>
        <p:nvPicPr>
          <p:cNvPr id="131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2046" y="1921254"/>
            <a:ext cx="6192688" cy="408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692696"/>
            <a:ext cx="944563"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fld id="{14F7B9F1-E4C2-4491-B715-2E3CE6754C96}" type="slidenum">
              <a:rPr lang="en-US" altLang="zh-CN" smtClean="0"/>
              <a:pPr>
                <a:defRPr/>
              </a:pPr>
              <a:t>9</a:t>
            </a:fld>
            <a:endParaRPr lang="en-US" altLang="zh-CN"/>
          </a:p>
        </p:txBody>
      </p:sp>
    </p:spTree>
    <p:extLst>
      <p:ext uri="{BB962C8B-B14F-4D97-AF65-F5344CB8AC3E}">
        <p14:creationId xmlns:p14="http://schemas.microsoft.com/office/powerpoint/2010/main" val="20191341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图钉">
  <a:themeElements>
    <a:clrScheme name="图钉">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6103</TotalTime>
  <Words>4380</Words>
  <Application>Microsoft Office PowerPoint</Application>
  <PresentationFormat>全屏显示(4:3)</PresentationFormat>
  <Paragraphs>418</Paragraphs>
  <Slides>60</Slides>
  <Notes>9</Notes>
  <HiddenSlides>0</HiddenSlides>
  <MMClips>0</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图钉</vt:lpstr>
      <vt:lpstr>人与自然的辩证关系</vt:lpstr>
      <vt:lpstr>内容</vt:lpstr>
      <vt:lpstr> 引言：为什么要讨论人与自然的关系？ </vt:lpstr>
      <vt:lpstr>PowerPoint 演示文稿</vt:lpstr>
      <vt:lpstr>PowerPoint 演示文稿</vt:lpstr>
      <vt:lpstr>  </vt:lpstr>
      <vt:lpstr>PowerPoint 演示文稿</vt:lpstr>
      <vt:lpstr>PowerPoint 演示文稿</vt:lpstr>
      <vt:lpstr>1 人与自然的对立及反思</vt:lpstr>
      <vt:lpstr>PowerPoint 演示文稿</vt:lpstr>
      <vt:lpstr>一、人口问题</vt:lpstr>
      <vt:lpstr>人口增长年表</vt:lpstr>
      <vt:lpstr>①人口数量问题</vt:lpstr>
      <vt:lpstr>马尔萨斯Robert Malthus 1766-1834</vt:lpstr>
      <vt:lpstr>马尔萨斯的人口理论</vt:lpstr>
      <vt:lpstr>PowerPoint 演示文稿</vt:lpstr>
      <vt:lpstr>马寅初的新人口论 </vt:lpstr>
      <vt:lpstr>PowerPoint 演示文稿</vt:lpstr>
      <vt:lpstr>PowerPoint 演示文稿</vt:lpstr>
      <vt:lpstr>马寅初给《新建设》编辑部的信</vt:lpstr>
      <vt:lpstr>②人口质量问题</vt:lpstr>
      <vt:lpstr>人口素质指标的国际比较（教育指标为1997，识字率为2000，其余为1999年）</vt:lpstr>
      <vt:lpstr>③性别比例问题</vt:lpstr>
      <vt:lpstr>④老龄化问题</vt:lpstr>
      <vt:lpstr>二、环境问题</vt:lpstr>
      <vt:lpstr>PowerPoint 演示文稿</vt:lpstr>
      <vt:lpstr>PowerPoint 演示文稿</vt:lpstr>
      <vt:lpstr>PowerPoint 演示文稿</vt:lpstr>
      <vt:lpstr>PowerPoint 演示文稿</vt:lpstr>
      <vt:lpstr>PowerPoint 演示文稿</vt:lpstr>
      <vt:lpstr>电子废弃物</vt:lpstr>
      <vt:lpstr>三 、资源能源问题</vt:lpstr>
      <vt:lpstr>PowerPoint 演示文稿</vt:lpstr>
      <vt:lpstr>PowerPoint 演示文稿</vt:lpstr>
      <vt:lpstr>PowerPoint 演示文稿</vt:lpstr>
      <vt:lpstr>PowerPoint 演示文稿</vt:lpstr>
      <vt:lpstr>生物多样性减少</vt:lpstr>
      <vt:lpstr>PowerPoint 演示文稿</vt:lpstr>
      <vt:lpstr>PowerPoint 演示文稿</vt:lpstr>
      <vt:lpstr>1.2人与自然关系的反思</vt:lpstr>
      <vt:lpstr>1.2.1马克思主义经典作家的自然观 </vt:lpstr>
      <vt:lpstr>1.2.2 西方发达国家学者的探索</vt:lpstr>
      <vt:lpstr>约翰•缪尔 John Muir</vt:lpstr>
      <vt:lpstr>PowerPoint 演示文稿</vt:lpstr>
      <vt:lpstr>PowerPoint 演示文稿</vt:lpstr>
      <vt:lpstr>PowerPoint 演示文稿</vt:lpstr>
      <vt:lpstr>PowerPoint 演示文稿</vt:lpstr>
      <vt:lpstr>PowerPoint 演示文稿</vt:lpstr>
      <vt:lpstr>小   结</vt:lpstr>
      <vt:lpstr>3 人与自然关系观念的变革 生态自然观</vt:lpstr>
      <vt:lpstr>3.1生态自然观的基本思想</vt:lpstr>
      <vt:lpstr> 3.2 西方生态中心主义的观点  </vt:lpstr>
      <vt:lpstr> 利奥波德与《沙乡年鉴》 </vt:lpstr>
      <vt:lpstr>PowerPoint 演示文稿</vt:lpstr>
      <vt:lpstr>PowerPoint 演示文稿</vt:lpstr>
      <vt:lpstr>3.3 中国生态自然观的发展</vt:lpstr>
      <vt:lpstr>PowerPoint 演示文稿</vt:lpstr>
      <vt:lpstr>总  结</vt:lpstr>
      <vt:lpstr>思考题 </vt:lpstr>
      <vt:lpstr>延伸阅读书目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   习</dc:title>
  <dc:creator>Founder</dc:creator>
  <cp:lastModifiedBy>acer</cp:lastModifiedBy>
  <cp:revision>696</cp:revision>
  <dcterms:created xsi:type="dcterms:W3CDTF">2002-12-02T11:54:18Z</dcterms:created>
  <dcterms:modified xsi:type="dcterms:W3CDTF">2018-03-26T05:05:15Z</dcterms:modified>
</cp:coreProperties>
</file>